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tags/tag1.xml" ContentType="application/vnd.openxmlformats-officedocument.presentationml.tags+xml"/>
  <Override PartName="/ppt/notesSlides/notesSlide30.xml" ContentType="application/vnd.openxmlformats-officedocument.presentationml.notesSlide+xml"/>
  <Default Extension="bin" ContentType="application/vnd.openxmlformats-officedocument.presentationml.printerSettings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theme/theme1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quickStyle1.xml" ContentType="application/vnd.openxmlformats-officedocument.drawingml.diagramStyle+xml"/>
  <Override PartName="/ppt/notesSlides/notesSlide22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Layouts/slideLayout2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26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15.xml" ContentType="application/vnd.openxmlformats-officedocument.presentationml.slide+xml"/>
  <Override PartName="/ppt/tags/tag2.xml" ContentType="application/vnd.openxmlformats-officedocument.presentationml.tags+xml"/>
  <Override PartName="/ppt/notesSlides/notesSlide31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Override PartName="/ppt/notesSlides/notesSlide23.xml" ContentType="application/vnd.openxmlformats-officedocument.presentationml.notes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8.xml" ContentType="application/vnd.openxmlformats-officedocument.presentationml.slide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15.xml" ContentType="application/vnd.openxmlformats-officedocument.presentationml.slideLayout+xml"/>
  <Default Extension="emf" ContentType="image/x-emf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notesSlides/notesSlide27.xml" ContentType="application/vnd.openxmlformats-officedocument.presentationml.notesSlide+xml"/>
  <Override PartName="/ppt/slides/slide16.xml" ContentType="application/vnd.openxmlformats-officedocument.presentationml.slide+xml"/>
  <Override PartName="/ppt/tags/tag3.xml" ContentType="application/vnd.openxmlformats-officedocument.presentationml.tags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0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diagrams/colors1.xml" ContentType="application/vnd.openxmlformats-officedocument.drawingml.diagramColors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docProps/app.xml" ContentType="application/vnd.openxmlformats-officedocument.extended-properties+xml"/>
  <Override PartName="/ppt/slides/slide29.xml" ContentType="application/vnd.openxmlformats-officedocument.presentationml.slide+xml"/>
  <Override PartName="/ppt/viewProps.xml" ContentType="application/vnd.openxmlformats-officedocument.presentationml.viewProps+xml"/>
  <Override PartName="/ppt/slideLayouts/slideLayout16.xml" ContentType="application/vnd.openxmlformats-officedocument.presentationml.slideLayout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22.xml" ContentType="application/vnd.openxmlformats-officedocument.presentationml.slide+xml"/>
  <Override PartName="/ppt/slideLayouts/slideLayout2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21.xml" ContentType="application/vnd.openxmlformats-officedocument.presentationml.notesSlide+xml"/>
  <Override PartName="/ppt/slides/slide6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6.xml" ContentType="application/vnd.openxmlformats-officedocument.presentationml.slide+xml"/>
  <Override PartName="/ppt/theme/theme4.xml" ContentType="application/vnd.openxmlformats-officedocument.theme+xml"/>
  <Override PartName="/ppt/slides/slide10.xml" ContentType="application/vnd.openxmlformats-officedocument.presentationml.slide+xml"/>
  <Override PartName="/ppt/slideLayouts/slideLayout27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ustom.xml" ContentType="application/vnd.openxmlformats-officedocument.custom-properties+xml"/>
  <Default Extension="png" ContentType="image/png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52" r:id="rId1"/>
    <p:sldMasterId id="2147483689" r:id="rId2"/>
  </p:sldMasterIdLst>
  <p:notesMasterIdLst>
    <p:notesMasterId r:id="rId34"/>
  </p:notesMasterIdLst>
  <p:handoutMasterIdLst>
    <p:handoutMasterId r:id="rId35"/>
  </p:handoutMasterIdLst>
  <p:sldIdLst>
    <p:sldId id="760" r:id="rId3"/>
    <p:sldId id="761" r:id="rId4"/>
    <p:sldId id="759" r:id="rId5"/>
    <p:sldId id="688" r:id="rId6"/>
    <p:sldId id="745" r:id="rId7"/>
    <p:sldId id="689" r:id="rId8"/>
    <p:sldId id="744" r:id="rId9"/>
    <p:sldId id="735" r:id="rId10"/>
    <p:sldId id="737" r:id="rId11"/>
    <p:sldId id="747" r:id="rId12"/>
    <p:sldId id="738" r:id="rId13"/>
    <p:sldId id="748" r:id="rId14"/>
    <p:sldId id="680" r:id="rId15"/>
    <p:sldId id="681" r:id="rId16"/>
    <p:sldId id="749" r:id="rId17"/>
    <p:sldId id="683" r:id="rId18"/>
    <p:sldId id="714" r:id="rId19"/>
    <p:sldId id="690" r:id="rId20"/>
    <p:sldId id="746" r:id="rId21"/>
    <p:sldId id="691" r:id="rId22"/>
    <p:sldId id="692" r:id="rId23"/>
    <p:sldId id="693" r:id="rId24"/>
    <p:sldId id="694" r:id="rId25"/>
    <p:sldId id="763" r:id="rId26"/>
    <p:sldId id="750" r:id="rId27"/>
    <p:sldId id="752" r:id="rId28"/>
    <p:sldId id="740" r:id="rId29"/>
    <p:sldId id="699" r:id="rId30"/>
    <p:sldId id="700" r:id="rId31"/>
    <p:sldId id="753" r:id="rId32"/>
    <p:sldId id="762" r:id="rId33"/>
  </p:sldIdLst>
  <p:sldSz cx="9144000" cy="6858000" type="screen4x3"/>
  <p:notesSz cx="7099300" cy="10234613"/>
  <p:custDataLst>
    <p:tags r:id="rId3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buSzPct val="90000"/>
      <a:defRPr kern="1200">
        <a:solidFill>
          <a:schemeClr val="folHlink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folHlink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loop="1" showNarration="1">
    <p:present/>
    <p:sldAll/>
    <p:penClr>
      <a:schemeClr val="tx1"/>
    </p:penClr>
    <p:extLst>
      <p:ext uri="{EC167BDD-8182-4AB7-AECC-EB403E3ABB37}">
        <p14:laserClr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"/>
      </p:ext>
    </p:extLst>
  </p:showPr>
  <p:clrMru>
    <a:srgbClr val="1C1C1C"/>
    <a:srgbClr val="000000"/>
    <a:srgbClr val="FD8B84"/>
    <a:srgbClr val="33CC33"/>
    <a:srgbClr val="C81704"/>
    <a:srgbClr val="FFD009"/>
  </p:clrMru>
  <p:extLst>
    <p:ext uri="{E76CE94A-603C-4142-B9EB-6D1370010A27}">
      <p14:discardImageEditData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0"/>
    </p:ext>
    <p:ext uri="{D31A062A-798A-4329-ABDD-BBA856620510}">
      <p14:defaultImageDpi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1994" autoAdjust="0"/>
    <p:restoredTop sz="91005" autoAdjust="0"/>
  </p:normalViewPr>
  <p:slideViewPr>
    <p:cSldViewPr snapToGrid="0" snapToObjects="1" showGuides="1">
      <p:cViewPr varScale="1">
        <p:scale>
          <a:sx n="94" d="100"/>
          <a:sy n="94" d="100"/>
        </p:scale>
        <p:origin x="-912" y="-104"/>
      </p:cViewPr>
      <p:guideLst>
        <p:guide orient="horz" pos="386"/>
        <p:guide orient="horz" pos="873"/>
        <p:guide orient="horz" pos="1116"/>
        <p:guide orient="horz" pos="860"/>
        <p:guide orient="horz" pos="2472"/>
        <p:guide pos="104"/>
        <p:guide pos="1464"/>
        <p:guide pos="2879"/>
        <p:guide pos="4258"/>
        <p:guide pos="56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62" d="100"/>
          <a:sy n="62" d="100"/>
        </p:scale>
        <p:origin x="-2796" y="-84"/>
      </p:cViewPr>
      <p:guideLst>
        <p:guide orient="horz" pos="3224"/>
        <p:guide pos="22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ags" Target="tags/tag1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DA80C2-CBD9-4F8D-B280-B64AD97C523E}" type="doc">
      <dgm:prSet loTypeId="urn:microsoft.com/office/officeart/2005/8/layout/radial1" loCatId="relationship" qsTypeId="urn:microsoft.com/office/officeart/2005/8/quickstyle/3d1" qsCatId="3D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949FF079-E289-4964-814D-90B15855DFD9}">
      <dgm:prSet phldrT="[Text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PIEs</a:t>
          </a:r>
        </a:p>
      </dgm:t>
    </dgm:pt>
    <dgm:pt modelId="{A2920891-5D54-40C6-8BED-C37B87ED9A43}" type="parTrans" cxnId="{9643384B-2746-4457-967F-157AD86D20FC}">
      <dgm:prSet/>
      <dgm:spPr/>
      <dgm:t>
        <a:bodyPr/>
        <a:lstStyle/>
        <a:p>
          <a:endParaRPr lang="en-US"/>
        </a:p>
      </dgm:t>
    </dgm:pt>
    <dgm:pt modelId="{AD712E4D-E4A4-4E57-AB77-8B03CBE102EA}" type="sibTrans" cxnId="{9643384B-2746-4457-967F-157AD86D20FC}">
      <dgm:prSet/>
      <dgm:spPr/>
      <dgm:t>
        <a:bodyPr/>
        <a:lstStyle/>
        <a:p>
          <a:endParaRPr lang="en-US"/>
        </a:p>
      </dgm:t>
    </dgm:pt>
    <dgm:pt modelId="{65B45321-4BF0-4119-A321-3E5E7815CE11}">
      <dgm:prSet phldrT="[Text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Process</a:t>
          </a:r>
        </a:p>
      </dgm:t>
    </dgm:pt>
    <dgm:pt modelId="{0B374ACA-12C9-4FB4-8EC6-092FA25108C4}" type="parTrans" cxnId="{52530E8F-8886-4039-9E0D-7496C0F5330D}">
      <dgm:prSet/>
      <dgm:spPr/>
      <dgm:t>
        <a:bodyPr/>
        <a:lstStyle/>
        <a:p>
          <a:endParaRPr lang="en-US"/>
        </a:p>
      </dgm:t>
    </dgm:pt>
    <dgm:pt modelId="{C68CD54C-7190-443B-A11E-EBC85F796397}" type="sibTrans" cxnId="{52530E8F-8886-4039-9E0D-7496C0F5330D}">
      <dgm:prSet/>
      <dgm:spPr/>
      <dgm:t>
        <a:bodyPr/>
        <a:lstStyle/>
        <a:p>
          <a:endParaRPr lang="en-US"/>
        </a:p>
      </dgm:t>
    </dgm:pt>
    <dgm:pt modelId="{2E100DA3-35F2-4211-AD5E-C773BCF8291C}">
      <dgm:prSet phldrT="[Text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Policy</a:t>
          </a:r>
        </a:p>
      </dgm:t>
    </dgm:pt>
    <dgm:pt modelId="{2888BE0E-9866-4F6C-97D5-F49FB59AF41C}" type="parTrans" cxnId="{AAF36644-04DA-45F2-A2CC-79C01CC30622}">
      <dgm:prSet/>
      <dgm:spPr/>
      <dgm:t>
        <a:bodyPr/>
        <a:lstStyle/>
        <a:p>
          <a:endParaRPr lang="en-US"/>
        </a:p>
      </dgm:t>
    </dgm:pt>
    <dgm:pt modelId="{E63AECA1-EC5B-41DA-BDCA-54B369D544D1}" type="sibTrans" cxnId="{AAF36644-04DA-45F2-A2CC-79C01CC30622}">
      <dgm:prSet/>
      <dgm:spPr/>
      <dgm:t>
        <a:bodyPr/>
        <a:lstStyle/>
        <a:p>
          <a:endParaRPr lang="en-US"/>
        </a:p>
      </dgm:t>
    </dgm:pt>
    <dgm:pt modelId="{8404336D-EE1C-4603-B526-AADCCBA5753E}">
      <dgm:prSet phldrT="[Text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Skills</a:t>
          </a:r>
        </a:p>
      </dgm:t>
    </dgm:pt>
    <dgm:pt modelId="{1D37E94E-5BED-437B-9F3C-DE4FE5919F21}" type="parTrans" cxnId="{B819DEDC-7BC1-432F-A342-71C37F337F11}">
      <dgm:prSet/>
      <dgm:spPr/>
      <dgm:t>
        <a:bodyPr/>
        <a:lstStyle/>
        <a:p>
          <a:endParaRPr lang="en-US"/>
        </a:p>
      </dgm:t>
    </dgm:pt>
    <dgm:pt modelId="{47465B76-F008-4F2C-B8D1-5FDE1366AA7A}" type="sibTrans" cxnId="{B819DEDC-7BC1-432F-A342-71C37F337F11}">
      <dgm:prSet/>
      <dgm:spPr/>
      <dgm:t>
        <a:bodyPr/>
        <a:lstStyle/>
        <a:p>
          <a:endParaRPr lang="en-US"/>
        </a:p>
      </dgm:t>
    </dgm:pt>
    <dgm:pt modelId="{39A0C5C6-8DCC-4685-AD3C-E5CA60DC5410}">
      <dgm:prSet phldrT="[Text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Structure</a:t>
          </a:r>
        </a:p>
      </dgm:t>
    </dgm:pt>
    <dgm:pt modelId="{33E34A36-0604-4B2D-A223-C6E23487F1D5}" type="parTrans" cxnId="{B60EB3FB-FB19-4F0C-AE6C-353A89813810}">
      <dgm:prSet/>
      <dgm:spPr/>
      <dgm:t>
        <a:bodyPr/>
        <a:lstStyle/>
        <a:p>
          <a:endParaRPr lang="en-US"/>
        </a:p>
      </dgm:t>
    </dgm:pt>
    <dgm:pt modelId="{C11FAC4F-ADE4-4E59-9CF6-5867A75465B0}" type="sibTrans" cxnId="{B60EB3FB-FB19-4F0C-AE6C-353A89813810}">
      <dgm:prSet/>
      <dgm:spPr/>
      <dgm:t>
        <a:bodyPr/>
        <a:lstStyle/>
        <a:p>
          <a:endParaRPr lang="en-US"/>
        </a:p>
      </dgm:t>
    </dgm:pt>
    <dgm:pt modelId="{53E6F3FE-0FB6-41C2-927C-9BD49391B4FC}">
      <dgm:prSet phldrT="[Text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Infra.</a:t>
          </a:r>
        </a:p>
      </dgm:t>
    </dgm:pt>
    <dgm:pt modelId="{EBA250D1-F97E-4207-9BD1-1A42C9F5E8DE}" type="parTrans" cxnId="{1037DB45-66DF-44AE-9245-07CC062488C7}">
      <dgm:prSet/>
      <dgm:spPr/>
      <dgm:t>
        <a:bodyPr/>
        <a:lstStyle/>
        <a:p>
          <a:endParaRPr lang="en-US"/>
        </a:p>
      </dgm:t>
    </dgm:pt>
    <dgm:pt modelId="{93297371-2EE9-477D-A7AD-C0F418C447C2}" type="sibTrans" cxnId="{1037DB45-66DF-44AE-9245-07CC062488C7}">
      <dgm:prSet/>
      <dgm:spPr/>
      <dgm:t>
        <a:bodyPr/>
        <a:lstStyle/>
        <a:p>
          <a:endParaRPr lang="en-US"/>
        </a:p>
      </dgm:t>
    </dgm:pt>
    <dgm:pt modelId="{58971D65-076C-4301-9ED0-B6944E62282D}">
      <dgm:prSet phldrT="[Text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IT</a:t>
          </a:r>
        </a:p>
      </dgm:t>
    </dgm:pt>
    <dgm:pt modelId="{434FBF75-9F68-42C1-8AAD-45BDA311FC65}" type="parTrans" cxnId="{04D7C7E7-038A-4581-8B2B-66E400B18254}">
      <dgm:prSet/>
      <dgm:spPr/>
      <dgm:t>
        <a:bodyPr/>
        <a:lstStyle/>
        <a:p>
          <a:endParaRPr lang="en-US"/>
        </a:p>
      </dgm:t>
    </dgm:pt>
    <dgm:pt modelId="{1ABA582C-2312-4D35-8853-153B714ED49B}" type="sibTrans" cxnId="{04D7C7E7-038A-4581-8B2B-66E400B18254}">
      <dgm:prSet/>
      <dgm:spPr/>
      <dgm:t>
        <a:bodyPr/>
        <a:lstStyle/>
        <a:p>
          <a:endParaRPr lang="en-US"/>
        </a:p>
      </dgm:t>
    </dgm:pt>
    <dgm:pt modelId="{A975827E-9EDE-46A1-89DC-435A78E601AD}" type="pres">
      <dgm:prSet presAssocID="{FFDA80C2-CBD9-4F8D-B280-B64AD97C523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6CB524F-370D-4333-90A5-E7065745D5C7}" type="pres">
      <dgm:prSet presAssocID="{949FF079-E289-4964-814D-90B15855DFD9}" presName="centerShape" presStyleLbl="node0" presStyleIdx="0" presStyleCnt="1"/>
      <dgm:spPr/>
      <dgm:t>
        <a:bodyPr/>
        <a:lstStyle/>
        <a:p>
          <a:endParaRPr lang="en-US"/>
        </a:p>
      </dgm:t>
    </dgm:pt>
    <dgm:pt modelId="{8AACA26B-C441-4A48-8806-A8D85AA9A286}" type="pres">
      <dgm:prSet presAssocID="{0B374ACA-12C9-4FB4-8EC6-092FA25108C4}" presName="Name9" presStyleLbl="parChTrans1D2" presStyleIdx="0" presStyleCnt="6"/>
      <dgm:spPr/>
      <dgm:t>
        <a:bodyPr/>
        <a:lstStyle/>
        <a:p>
          <a:endParaRPr lang="en-US"/>
        </a:p>
      </dgm:t>
    </dgm:pt>
    <dgm:pt modelId="{97AC4D99-71EE-4371-B333-AB120052DCDB}" type="pres">
      <dgm:prSet presAssocID="{0B374ACA-12C9-4FB4-8EC6-092FA25108C4}" presName="connTx" presStyleLbl="parChTrans1D2" presStyleIdx="0" presStyleCnt="6"/>
      <dgm:spPr/>
      <dgm:t>
        <a:bodyPr/>
        <a:lstStyle/>
        <a:p>
          <a:endParaRPr lang="en-US"/>
        </a:p>
      </dgm:t>
    </dgm:pt>
    <dgm:pt modelId="{D8EADA81-70F7-4ACD-81EC-6487554F49B1}" type="pres">
      <dgm:prSet presAssocID="{65B45321-4BF0-4119-A321-3E5E7815CE11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700FFC-477F-4696-8D18-6380A95E6E8B}" type="pres">
      <dgm:prSet presAssocID="{2888BE0E-9866-4F6C-97D5-F49FB59AF41C}" presName="Name9" presStyleLbl="parChTrans1D2" presStyleIdx="1" presStyleCnt="6"/>
      <dgm:spPr/>
      <dgm:t>
        <a:bodyPr/>
        <a:lstStyle/>
        <a:p>
          <a:endParaRPr lang="en-US"/>
        </a:p>
      </dgm:t>
    </dgm:pt>
    <dgm:pt modelId="{54A58D86-7A21-4136-8B1B-97326FD4802B}" type="pres">
      <dgm:prSet presAssocID="{2888BE0E-9866-4F6C-97D5-F49FB59AF41C}" presName="connTx" presStyleLbl="parChTrans1D2" presStyleIdx="1" presStyleCnt="6"/>
      <dgm:spPr/>
      <dgm:t>
        <a:bodyPr/>
        <a:lstStyle/>
        <a:p>
          <a:endParaRPr lang="en-US"/>
        </a:p>
      </dgm:t>
    </dgm:pt>
    <dgm:pt modelId="{F0427752-02AC-4A09-8AAA-44395DA7648C}" type="pres">
      <dgm:prSet presAssocID="{2E100DA3-35F2-4211-AD5E-C773BCF8291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873517-EC87-4FA8-8E83-80EDA7CDD040}" type="pres">
      <dgm:prSet presAssocID="{1D37E94E-5BED-437B-9F3C-DE4FE5919F21}" presName="Name9" presStyleLbl="parChTrans1D2" presStyleIdx="2" presStyleCnt="6"/>
      <dgm:spPr/>
      <dgm:t>
        <a:bodyPr/>
        <a:lstStyle/>
        <a:p>
          <a:endParaRPr lang="en-US"/>
        </a:p>
      </dgm:t>
    </dgm:pt>
    <dgm:pt modelId="{0B46DFCF-6462-4325-9E16-72AC4041E878}" type="pres">
      <dgm:prSet presAssocID="{1D37E94E-5BED-437B-9F3C-DE4FE5919F21}" presName="connTx" presStyleLbl="parChTrans1D2" presStyleIdx="2" presStyleCnt="6"/>
      <dgm:spPr/>
      <dgm:t>
        <a:bodyPr/>
        <a:lstStyle/>
        <a:p>
          <a:endParaRPr lang="en-US"/>
        </a:p>
      </dgm:t>
    </dgm:pt>
    <dgm:pt modelId="{98E291A8-2BFB-4CE1-9336-B70EA2B5961C}" type="pres">
      <dgm:prSet presAssocID="{8404336D-EE1C-4603-B526-AADCCBA5753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DCB82C-25A1-4ECB-B1AB-1F16E7D92894}" type="pres">
      <dgm:prSet presAssocID="{33E34A36-0604-4B2D-A223-C6E23487F1D5}" presName="Name9" presStyleLbl="parChTrans1D2" presStyleIdx="3" presStyleCnt="6"/>
      <dgm:spPr/>
      <dgm:t>
        <a:bodyPr/>
        <a:lstStyle/>
        <a:p>
          <a:endParaRPr lang="en-US"/>
        </a:p>
      </dgm:t>
    </dgm:pt>
    <dgm:pt modelId="{E76EB940-512E-4D88-9F59-A485DD1E5FFE}" type="pres">
      <dgm:prSet presAssocID="{33E34A36-0604-4B2D-A223-C6E23487F1D5}" presName="connTx" presStyleLbl="parChTrans1D2" presStyleIdx="3" presStyleCnt="6"/>
      <dgm:spPr/>
      <dgm:t>
        <a:bodyPr/>
        <a:lstStyle/>
        <a:p>
          <a:endParaRPr lang="en-US"/>
        </a:p>
      </dgm:t>
    </dgm:pt>
    <dgm:pt modelId="{4CF5000E-1082-4021-A950-BBBFA8CF6CAF}" type="pres">
      <dgm:prSet presAssocID="{39A0C5C6-8DCC-4685-AD3C-E5CA60DC5410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722E8D-02E0-42C2-B889-5103A1E01FCA}" type="pres">
      <dgm:prSet presAssocID="{434FBF75-9F68-42C1-8AAD-45BDA311FC65}" presName="Name9" presStyleLbl="parChTrans1D2" presStyleIdx="4" presStyleCnt="6"/>
      <dgm:spPr/>
      <dgm:t>
        <a:bodyPr/>
        <a:lstStyle/>
        <a:p>
          <a:endParaRPr lang="en-US"/>
        </a:p>
      </dgm:t>
    </dgm:pt>
    <dgm:pt modelId="{4D4BBB92-691D-4615-BA39-568C1C8646BD}" type="pres">
      <dgm:prSet presAssocID="{434FBF75-9F68-42C1-8AAD-45BDA311FC65}" presName="connTx" presStyleLbl="parChTrans1D2" presStyleIdx="4" presStyleCnt="6"/>
      <dgm:spPr/>
      <dgm:t>
        <a:bodyPr/>
        <a:lstStyle/>
        <a:p>
          <a:endParaRPr lang="en-US"/>
        </a:p>
      </dgm:t>
    </dgm:pt>
    <dgm:pt modelId="{04E7F7A7-DFAF-4289-B26F-17C9421DD6F6}" type="pres">
      <dgm:prSet presAssocID="{58971D65-076C-4301-9ED0-B6944E62282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42DA36-39A0-46F7-9C63-7271C22F9770}" type="pres">
      <dgm:prSet presAssocID="{EBA250D1-F97E-4207-9BD1-1A42C9F5E8DE}" presName="Name9" presStyleLbl="parChTrans1D2" presStyleIdx="5" presStyleCnt="6"/>
      <dgm:spPr/>
      <dgm:t>
        <a:bodyPr/>
        <a:lstStyle/>
        <a:p>
          <a:endParaRPr lang="en-US"/>
        </a:p>
      </dgm:t>
    </dgm:pt>
    <dgm:pt modelId="{5E1F92A4-8484-41FA-A334-23277BA5387C}" type="pres">
      <dgm:prSet presAssocID="{EBA250D1-F97E-4207-9BD1-1A42C9F5E8DE}" presName="connTx" presStyleLbl="parChTrans1D2" presStyleIdx="5" presStyleCnt="6"/>
      <dgm:spPr/>
      <dgm:t>
        <a:bodyPr/>
        <a:lstStyle/>
        <a:p>
          <a:endParaRPr lang="en-US"/>
        </a:p>
      </dgm:t>
    </dgm:pt>
    <dgm:pt modelId="{F328571F-C4B3-4484-A347-85FAF241AADF}" type="pres">
      <dgm:prSet presAssocID="{53E6F3FE-0FB6-41C2-927C-9BD49391B4F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B27A97-3A34-4F50-A9C8-7CA0AB19F6C5}" type="presOf" srcId="{33E34A36-0604-4B2D-A223-C6E23487F1D5}" destId="{1CDCB82C-25A1-4ECB-B1AB-1F16E7D92894}" srcOrd="0" destOrd="0" presId="urn:microsoft.com/office/officeart/2005/8/layout/radial1"/>
    <dgm:cxn modelId="{AAF36644-04DA-45F2-A2CC-79C01CC30622}" srcId="{949FF079-E289-4964-814D-90B15855DFD9}" destId="{2E100DA3-35F2-4211-AD5E-C773BCF8291C}" srcOrd="1" destOrd="0" parTransId="{2888BE0E-9866-4F6C-97D5-F49FB59AF41C}" sibTransId="{E63AECA1-EC5B-41DA-BDCA-54B369D544D1}"/>
    <dgm:cxn modelId="{ED9EC644-E7B3-4D5D-8BCC-08F8AE67B76C}" type="presOf" srcId="{1D37E94E-5BED-437B-9F3C-DE4FE5919F21}" destId="{AF873517-EC87-4FA8-8E83-80EDA7CDD040}" srcOrd="0" destOrd="0" presId="urn:microsoft.com/office/officeart/2005/8/layout/radial1"/>
    <dgm:cxn modelId="{93E05C79-53AA-412D-AF72-9E23607E0B7E}" type="presOf" srcId="{8404336D-EE1C-4603-B526-AADCCBA5753E}" destId="{98E291A8-2BFB-4CE1-9336-B70EA2B5961C}" srcOrd="0" destOrd="0" presId="urn:microsoft.com/office/officeart/2005/8/layout/radial1"/>
    <dgm:cxn modelId="{1686E9D6-43DE-47B6-A7D6-9AFAE2EFCF05}" type="presOf" srcId="{1D37E94E-5BED-437B-9F3C-DE4FE5919F21}" destId="{0B46DFCF-6462-4325-9E16-72AC4041E878}" srcOrd="1" destOrd="0" presId="urn:microsoft.com/office/officeart/2005/8/layout/radial1"/>
    <dgm:cxn modelId="{1A6E87BC-75AE-46D7-9F84-44F3AA300121}" type="presOf" srcId="{EBA250D1-F97E-4207-9BD1-1A42C9F5E8DE}" destId="{5E1F92A4-8484-41FA-A334-23277BA5387C}" srcOrd="1" destOrd="0" presId="urn:microsoft.com/office/officeart/2005/8/layout/radial1"/>
    <dgm:cxn modelId="{30E3510F-A36D-4B63-B543-9EE18E370D6A}" type="presOf" srcId="{65B45321-4BF0-4119-A321-3E5E7815CE11}" destId="{D8EADA81-70F7-4ACD-81EC-6487554F49B1}" srcOrd="0" destOrd="0" presId="urn:microsoft.com/office/officeart/2005/8/layout/radial1"/>
    <dgm:cxn modelId="{04D7C7E7-038A-4581-8B2B-66E400B18254}" srcId="{949FF079-E289-4964-814D-90B15855DFD9}" destId="{58971D65-076C-4301-9ED0-B6944E62282D}" srcOrd="4" destOrd="0" parTransId="{434FBF75-9F68-42C1-8AAD-45BDA311FC65}" sibTransId="{1ABA582C-2312-4D35-8853-153B714ED49B}"/>
    <dgm:cxn modelId="{3B8401B9-2184-49E4-BA02-0EFF732652DC}" type="presOf" srcId="{EBA250D1-F97E-4207-9BD1-1A42C9F5E8DE}" destId="{F042DA36-39A0-46F7-9C63-7271C22F9770}" srcOrd="0" destOrd="0" presId="urn:microsoft.com/office/officeart/2005/8/layout/radial1"/>
    <dgm:cxn modelId="{343EF758-66CD-498C-A7D7-7AC129722F82}" type="presOf" srcId="{58971D65-076C-4301-9ED0-B6944E62282D}" destId="{04E7F7A7-DFAF-4289-B26F-17C9421DD6F6}" srcOrd="0" destOrd="0" presId="urn:microsoft.com/office/officeart/2005/8/layout/radial1"/>
    <dgm:cxn modelId="{944A9CB4-5B61-4F97-B12B-DE56A0931CA0}" type="presOf" srcId="{2888BE0E-9866-4F6C-97D5-F49FB59AF41C}" destId="{54A58D86-7A21-4136-8B1B-97326FD4802B}" srcOrd="1" destOrd="0" presId="urn:microsoft.com/office/officeart/2005/8/layout/radial1"/>
    <dgm:cxn modelId="{B9219556-D14B-4C2C-B874-CFF2484F664C}" type="presOf" srcId="{53E6F3FE-0FB6-41C2-927C-9BD49391B4FC}" destId="{F328571F-C4B3-4484-A347-85FAF241AADF}" srcOrd="0" destOrd="0" presId="urn:microsoft.com/office/officeart/2005/8/layout/radial1"/>
    <dgm:cxn modelId="{22E8052A-2913-4330-8A1C-2C73C39D3650}" type="presOf" srcId="{0B374ACA-12C9-4FB4-8EC6-092FA25108C4}" destId="{8AACA26B-C441-4A48-8806-A8D85AA9A286}" srcOrd="0" destOrd="0" presId="urn:microsoft.com/office/officeart/2005/8/layout/radial1"/>
    <dgm:cxn modelId="{9643384B-2746-4457-967F-157AD86D20FC}" srcId="{FFDA80C2-CBD9-4F8D-B280-B64AD97C523E}" destId="{949FF079-E289-4964-814D-90B15855DFD9}" srcOrd="0" destOrd="0" parTransId="{A2920891-5D54-40C6-8BED-C37B87ED9A43}" sibTransId="{AD712E4D-E4A4-4E57-AB77-8B03CBE102EA}"/>
    <dgm:cxn modelId="{57E4D623-4AEB-48CD-B081-18ADAB823CC9}" type="presOf" srcId="{FFDA80C2-CBD9-4F8D-B280-B64AD97C523E}" destId="{A975827E-9EDE-46A1-89DC-435A78E601AD}" srcOrd="0" destOrd="0" presId="urn:microsoft.com/office/officeart/2005/8/layout/radial1"/>
    <dgm:cxn modelId="{52530E8F-8886-4039-9E0D-7496C0F5330D}" srcId="{949FF079-E289-4964-814D-90B15855DFD9}" destId="{65B45321-4BF0-4119-A321-3E5E7815CE11}" srcOrd="0" destOrd="0" parTransId="{0B374ACA-12C9-4FB4-8EC6-092FA25108C4}" sibTransId="{C68CD54C-7190-443B-A11E-EBC85F796397}"/>
    <dgm:cxn modelId="{54884972-6E02-4F9F-A94E-0E599E938976}" type="presOf" srcId="{33E34A36-0604-4B2D-A223-C6E23487F1D5}" destId="{E76EB940-512E-4D88-9F59-A485DD1E5FFE}" srcOrd="1" destOrd="0" presId="urn:microsoft.com/office/officeart/2005/8/layout/radial1"/>
    <dgm:cxn modelId="{1098A89B-D7E0-4B93-81C2-B4CF4D33E885}" type="presOf" srcId="{2E100DA3-35F2-4211-AD5E-C773BCF8291C}" destId="{F0427752-02AC-4A09-8AAA-44395DA7648C}" srcOrd="0" destOrd="0" presId="urn:microsoft.com/office/officeart/2005/8/layout/radial1"/>
    <dgm:cxn modelId="{8EC3B4FF-CC2E-4512-9B80-F2586040A531}" type="presOf" srcId="{949FF079-E289-4964-814D-90B15855DFD9}" destId="{16CB524F-370D-4333-90A5-E7065745D5C7}" srcOrd="0" destOrd="0" presId="urn:microsoft.com/office/officeart/2005/8/layout/radial1"/>
    <dgm:cxn modelId="{B819DEDC-7BC1-432F-A342-71C37F337F11}" srcId="{949FF079-E289-4964-814D-90B15855DFD9}" destId="{8404336D-EE1C-4603-B526-AADCCBA5753E}" srcOrd="2" destOrd="0" parTransId="{1D37E94E-5BED-437B-9F3C-DE4FE5919F21}" sibTransId="{47465B76-F008-4F2C-B8D1-5FDE1366AA7A}"/>
    <dgm:cxn modelId="{71A91C50-F67E-4538-82F6-944C7023B327}" type="presOf" srcId="{2888BE0E-9866-4F6C-97D5-F49FB59AF41C}" destId="{9D700FFC-477F-4696-8D18-6380A95E6E8B}" srcOrd="0" destOrd="0" presId="urn:microsoft.com/office/officeart/2005/8/layout/radial1"/>
    <dgm:cxn modelId="{1037DB45-66DF-44AE-9245-07CC062488C7}" srcId="{949FF079-E289-4964-814D-90B15855DFD9}" destId="{53E6F3FE-0FB6-41C2-927C-9BD49391B4FC}" srcOrd="5" destOrd="0" parTransId="{EBA250D1-F97E-4207-9BD1-1A42C9F5E8DE}" sibTransId="{93297371-2EE9-477D-A7AD-C0F418C447C2}"/>
    <dgm:cxn modelId="{7495D9FB-CF82-43A1-BE25-3E7D802AFE51}" type="presOf" srcId="{39A0C5C6-8DCC-4685-AD3C-E5CA60DC5410}" destId="{4CF5000E-1082-4021-A950-BBBFA8CF6CAF}" srcOrd="0" destOrd="0" presId="urn:microsoft.com/office/officeart/2005/8/layout/radial1"/>
    <dgm:cxn modelId="{B60EB3FB-FB19-4F0C-AE6C-353A89813810}" srcId="{949FF079-E289-4964-814D-90B15855DFD9}" destId="{39A0C5C6-8DCC-4685-AD3C-E5CA60DC5410}" srcOrd="3" destOrd="0" parTransId="{33E34A36-0604-4B2D-A223-C6E23487F1D5}" sibTransId="{C11FAC4F-ADE4-4E59-9CF6-5867A75465B0}"/>
    <dgm:cxn modelId="{92FEAE47-06DC-45B5-A7B8-FF6BAF826E2E}" type="presOf" srcId="{434FBF75-9F68-42C1-8AAD-45BDA311FC65}" destId="{4D4BBB92-691D-4615-BA39-568C1C8646BD}" srcOrd="1" destOrd="0" presId="urn:microsoft.com/office/officeart/2005/8/layout/radial1"/>
    <dgm:cxn modelId="{BD50179A-49CD-49CC-A85E-16B6EBA66D04}" type="presOf" srcId="{434FBF75-9F68-42C1-8AAD-45BDA311FC65}" destId="{8A722E8D-02E0-42C2-B889-5103A1E01FCA}" srcOrd="0" destOrd="0" presId="urn:microsoft.com/office/officeart/2005/8/layout/radial1"/>
    <dgm:cxn modelId="{C6F492DB-11E4-470E-A139-4EE1B7D70D40}" type="presOf" srcId="{0B374ACA-12C9-4FB4-8EC6-092FA25108C4}" destId="{97AC4D99-71EE-4371-B333-AB120052DCDB}" srcOrd="1" destOrd="0" presId="urn:microsoft.com/office/officeart/2005/8/layout/radial1"/>
    <dgm:cxn modelId="{C0DE9CAF-329E-4D6A-BE99-8EE13FE3C785}" type="presParOf" srcId="{A975827E-9EDE-46A1-89DC-435A78E601AD}" destId="{16CB524F-370D-4333-90A5-E7065745D5C7}" srcOrd="0" destOrd="0" presId="urn:microsoft.com/office/officeart/2005/8/layout/radial1"/>
    <dgm:cxn modelId="{DBC7DDC8-7959-45CD-84FB-8C9ECFE6DE6F}" type="presParOf" srcId="{A975827E-9EDE-46A1-89DC-435A78E601AD}" destId="{8AACA26B-C441-4A48-8806-A8D85AA9A286}" srcOrd="1" destOrd="0" presId="urn:microsoft.com/office/officeart/2005/8/layout/radial1"/>
    <dgm:cxn modelId="{9D795AE9-AFD3-4C41-9FFE-6F623AC53E2B}" type="presParOf" srcId="{8AACA26B-C441-4A48-8806-A8D85AA9A286}" destId="{97AC4D99-71EE-4371-B333-AB120052DCDB}" srcOrd="0" destOrd="0" presId="urn:microsoft.com/office/officeart/2005/8/layout/radial1"/>
    <dgm:cxn modelId="{7605964C-0949-4C51-B8FC-1B0F06449268}" type="presParOf" srcId="{A975827E-9EDE-46A1-89DC-435A78E601AD}" destId="{D8EADA81-70F7-4ACD-81EC-6487554F49B1}" srcOrd="2" destOrd="0" presId="urn:microsoft.com/office/officeart/2005/8/layout/radial1"/>
    <dgm:cxn modelId="{7E85664F-A569-4992-A338-A7E9D6AD1801}" type="presParOf" srcId="{A975827E-9EDE-46A1-89DC-435A78E601AD}" destId="{9D700FFC-477F-4696-8D18-6380A95E6E8B}" srcOrd="3" destOrd="0" presId="urn:microsoft.com/office/officeart/2005/8/layout/radial1"/>
    <dgm:cxn modelId="{0C0C0F95-7FE3-4AF3-A1CE-DF0CB189674F}" type="presParOf" srcId="{9D700FFC-477F-4696-8D18-6380A95E6E8B}" destId="{54A58D86-7A21-4136-8B1B-97326FD4802B}" srcOrd="0" destOrd="0" presId="urn:microsoft.com/office/officeart/2005/8/layout/radial1"/>
    <dgm:cxn modelId="{90BF3C4F-D52A-4C3C-8E20-AB03903B781D}" type="presParOf" srcId="{A975827E-9EDE-46A1-89DC-435A78E601AD}" destId="{F0427752-02AC-4A09-8AAA-44395DA7648C}" srcOrd="4" destOrd="0" presId="urn:microsoft.com/office/officeart/2005/8/layout/radial1"/>
    <dgm:cxn modelId="{753FB9D0-DFC4-4216-9BB8-E98906BD5AB1}" type="presParOf" srcId="{A975827E-9EDE-46A1-89DC-435A78E601AD}" destId="{AF873517-EC87-4FA8-8E83-80EDA7CDD040}" srcOrd="5" destOrd="0" presId="urn:microsoft.com/office/officeart/2005/8/layout/radial1"/>
    <dgm:cxn modelId="{A80D2520-2208-462D-A4DF-529CB01017BE}" type="presParOf" srcId="{AF873517-EC87-4FA8-8E83-80EDA7CDD040}" destId="{0B46DFCF-6462-4325-9E16-72AC4041E878}" srcOrd="0" destOrd="0" presId="urn:microsoft.com/office/officeart/2005/8/layout/radial1"/>
    <dgm:cxn modelId="{E5238B06-7808-413D-831E-2A71E49B5D8A}" type="presParOf" srcId="{A975827E-9EDE-46A1-89DC-435A78E601AD}" destId="{98E291A8-2BFB-4CE1-9336-B70EA2B5961C}" srcOrd="6" destOrd="0" presId="urn:microsoft.com/office/officeart/2005/8/layout/radial1"/>
    <dgm:cxn modelId="{A62C739F-F10E-4C86-9CE9-F88B427DA654}" type="presParOf" srcId="{A975827E-9EDE-46A1-89DC-435A78E601AD}" destId="{1CDCB82C-25A1-4ECB-B1AB-1F16E7D92894}" srcOrd="7" destOrd="0" presId="urn:microsoft.com/office/officeart/2005/8/layout/radial1"/>
    <dgm:cxn modelId="{6441B700-1F24-4A02-B658-85C1274A85F8}" type="presParOf" srcId="{1CDCB82C-25A1-4ECB-B1AB-1F16E7D92894}" destId="{E76EB940-512E-4D88-9F59-A485DD1E5FFE}" srcOrd="0" destOrd="0" presId="urn:microsoft.com/office/officeart/2005/8/layout/radial1"/>
    <dgm:cxn modelId="{71BE9827-EC74-4D6C-8297-FA1BDCB00AA5}" type="presParOf" srcId="{A975827E-9EDE-46A1-89DC-435A78E601AD}" destId="{4CF5000E-1082-4021-A950-BBBFA8CF6CAF}" srcOrd="8" destOrd="0" presId="urn:microsoft.com/office/officeart/2005/8/layout/radial1"/>
    <dgm:cxn modelId="{77E3A451-39ED-4A0D-B2A6-16373F117E02}" type="presParOf" srcId="{A975827E-9EDE-46A1-89DC-435A78E601AD}" destId="{8A722E8D-02E0-42C2-B889-5103A1E01FCA}" srcOrd="9" destOrd="0" presId="urn:microsoft.com/office/officeart/2005/8/layout/radial1"/>
    <dgm:cxn modelId="{E7038607-CE26-44B8-92F2-E92305201C53}" type="presParOf" srcId="{8A722E8D-02E0-42C2-B889-5103A1E01FCA}" destId="{4D4BBB92-691D-4615-BA39-568C1C8646BD}" srcOrd="0" destOrd="0" presId="urn:microsoft.com/office/officeart/2005/8/layout/radial1"/>
    <dgm:cxn modelId="{9598942F-9076-4106-BB19-462F45CC5C10}" type="presParOf" srcId="{A975827E-9EDE-46A1-89DC-435A78E601AD}" destId="{04E7F7A7-DFAF-4289-B26F-17C9421DD6F6}" srcOrd="10" destOrd="0" presId="urn:microsoft.com/office/officeart/2005/8/layout/radial1"/>
    <dgm:cxn modelId="{6B78FFFC-316B-4630-8779-30264C527220}" type="presParOf" srcId="{A975827E-9EDE-46A1-89DC-435A78E601AD}" destId="{F042DA36-39A0-46F7-9C63-7271C22F9770}" srcOrd="11" destOrd="0" presId="urn:microsoft.com/office/officeart/2005/8/layout/radial1"/>
    <dgm:cxn modelId="{A7723176-5F5F-47AE-8DFD-B61CF75BB1B8}" type="presParOf" srcId="{F042DA36-39A0-46F7-9C63-7271C22F9770}" destId="{5E1F92A4-8484-41FA-A334-23277BA5387C}" srcOrd="0" destOrd="0" presId="urn:microsoft.com/office/officeart/2005/8/layout/radial1"/>
    <dgm:cxn modelId="{E3C83489-4AF7-455B-A590-78D140CF4586}" type="presParOf" srcId="{A975827E-9EDE-46A1-89DC-435A78E601AD}" destId="{F328571F-C4B3-4484-A347-85FAF241AADF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4327054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088" y="0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GB"/>
              <a:t>Date</a:t>
            </a:r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239" y="4861781"/>
            <a:ext cx="5678824" cy="460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088" y="9721868"/>
            <a:ext cx="3076672" cy="511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buSzTx/>
              <a:defRPr sz="1300">
                <a:solidFill>
                  <a:schemeClr val="tx1"/>
                </a:solidFill>
              </a:defRPr>
            </a:lvl1pPr>
          </a:lstStyle>
          <a:p>
            <a:fld id="{82F03E6E-E044-4C11-A187-3AEE8499EDD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8657138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983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657D84-0598-498D-9297-4CB041D934BE}" type="slidenum">
              <a:rPr lang="en-GB">
                <a:latin typeface="Arial" pitchFamily="34" charset="0"/>
                <a:cs typeface="Arial" pitchFamily="34" charset="0"/>
              </a:rPr>
              <a:pPr/>
              <a:t>1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83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7A57A4-CD97-45F9-B0A3-86724E009795}" type="slidenum">
              <a:rPr lang="en-US" smtClean="0">
                <a:latin typeface="Arial" pitchFamily="34" charset="0"/>
                <a:cs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217105-9399-4E6A-BC68-58BFF2E1DC46}" type="slidenum">
              <a:rPr lang="en-US" smtClean="0">
                <a:latin typeface="Arial" pitchFamily="34" charset="0"/>
                <a:cs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Date</a:t>
            </a:r>
          </a:p>
        </p:txBody>
      </p:sp>
      <p:sp>
        <p:nvSpPr>
          <p:cNvPr id="1024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5E2EFC-4F4D-4056-80D6-2CEC34FC1F99}" type="slidenum">
              <a:rPr lang="en-GB">
                <a:latin typeface="Arial" pitchFamily="34" charset="0"/>
                <a:cs typeface="Arial" pitchFamily="34" charset="0"/>
              </a:rPr>
              <a:pPr/>
              <a:t>2</a:t>
            </a:fld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AFE5F7-18E8-4C26-9533-4A62A682EF0E}" type="slidenum">
              <a:rPr lang="en-US" smtClean="0">
                <a:latin typeface="Arial" pitchFamily="34" charset="0"/>
                <a:cs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695E54-0D07-493F-B773-3FB27B65BAC3}" type="slidenum">
              <a:rPr lang="en-US" smtClean="0">
                <a:latin typeface="Arial" pitchFamily="34" charset="0"/>
                <a:cs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7184F6-07DA-4B2A-8010-C58EA480D320}" type="slidenum">
              <a:rPr lang="en-US" smtClean="0">
                <a:latin typeface="Arial" pitchFamily="34" charset="0"/>
                <a:cs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F2F5C0-48A0-4A04-B69C-4CA475BC1648}" type="slidenum">
              <a:rPr lang="en-US" smtClean="0">
                <a:latin typeface="Arial" pitchFamily="34" charset="0"/>
                <a:cs typeface="Arial" pitchFamily="34" charset="0"/>
              </a:rPr>
              <a:pPr/>
              <a:t>29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86D250-31E7-4954-9E68-01671A0609A3}" type="slidenum">
              <a:rPr lang="en-US"/>
              <a:pPr/>
              <a:t>3</a:t>
            </a:fld>
            <a:endParaRPr lang="en-US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458562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236497-CC2D-4E75-A59F-476AD248A038}" type="slidenum">
              <a:rPr lang="en-US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236497-CC2D-4E75-A59F-476AD248A038}" type="slidenum">
              <a:rPr lang="en-US" smtClean="0">
                <a:latin typeface="Arial" pitchFamily="34" charset="0"/>
                <a:cs typeface="Arial" pitchFamily="34" charset="0"/>
              </a:rPr>
              <a:pPr/>
              <a:t>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15164A-EA05-4786-941B-761845AFAF87}" type="slidenum">
              <a:rPr lang="en-US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15164A-EA05-4786-941B-761845AFAF87}" type="slidenum">
              <a:rPr lang="en-US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shared just to get a sense of how the entire business can be represented on one page. It will not be discussed in further detail.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GB" smtClean="0"/>
              <a:t>Date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F03E6E-E044-4C11-A187-3AEE8499EDDE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577850" lvl="1" indent="-228600">
              <a:defRPr/>
            </a:lvl2pPr>
            <a:lvl3pPr marL="806450" lvl="2" indent="-228600">
              <a:defRPr/>
            </a:lvl3pPr>
            <a:lvl4pPr marL="1035050" lvl="3" indent="-228600">
              <a:defRPr/>
            </a:lvl4pPr>
            <a:lvl5pPr marL="1263650" lvl="4" indent="-228600">
              <a:defRPr/>
            </a:lvl5pPr>
          </a:lstStyle>
          <a:p>
            <a:r>
              <a:rPr lang="en-GB" dirty="0"/>
              <a:t>Click to edit Master subtitle style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4" name="Picture 2" descr="C:\Documents and Settings\chaitcha605\Desktop\Logos for PwC\Transparent Step Logo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6165850"/>
            <a:ext cx="1738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chaitcha605\Desktop\Logos for PwC\Transparent NeGP PNG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4288" y="6286500"/>
            <a:ext cx="166211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866CE7E-ACD4-4910-B63C-34D8F60CC96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AKS/eGEP/AIPER/Jul 13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7038" y="608013"/>
            <a:ext cx="2205037" cy="5480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608013"/>
            <a:ext cx="6464300" cy="5480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465650B-E37A-4134-93FF-0BED139B435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AKS/eGEP/AIPER/Jul 13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8" y="608013"/>
            <a:ext cx="8805862" cy="755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0338" y="1752600"/>
            <a:ext cx="8821737" cy="43354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536663B8-2655-4E0F-A01C-36B27E3AA51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AKS/eGEP/AIPER/Jul 13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6" name="Textplatzhalter Descriptor 1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31668"/>
            <a:ext cx="8877600" cy="248604"/>
          </a:xfrm>
        </p:spPr>
        <p:txBody>
          <a:bodyPr lIns="0" tIns="0" rIns="0" bIns="0" anchor="t" anchorCtr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dirty="0" smtClean="0"/>
              <a:t>Descriptor 1 Service Area or Industry or Audience Segment (Author) </a:t>
            </a:r>
          </a:p>
        </p:txBody>
      </p:sp>
      <p:sp>
        <p:nvSpPr>
          <p:cNvPr id="9" name="Textplatzhalter Descriptor 2"/>
          <p:cNvSpPr>
            <a:spLocks noGrp="1"/>
          </p:cNvSpPr>
          <p:nvPr>
            <p:ph type="body" sz="quarter" idx="11" hasCustomPrompt="1"/>
          </p:nvPr>
        </p:nvSpPr>
        <p:spPr>
          <a:xfrm>
            <a:off x="180000" y="365712"/>
            <a:ext cx="8877600" cy="248604"/>
          </a:xfrm>
        </p:spPr>
        <p:txBody>
          <a:bodyPr lIns="0" tIns="0" rIns="0" bIns="0" anchor="t" anchorCtr="0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 smtClean="0"/>
              <a:t>Descriptor 2 Service or Industry (Topic: What is it about) </a:t>
            </a:r>
          </a:p>
          <a:p>
            <a:pPr lvl="0"/>
            <a:endParaRPr lang="en-GB" noProof="0" dirty="0" smtClean="0"/>
          </a:p>
        </p:txBody>
      </p:sp>
      <p:sp>
        <p:nvSpPr>
          <p:cNvPr id="7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1065033"/>
            <a:ext cx="8796337" cy="1245953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10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2304926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ver slide with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169200" y="2163600"/>
            <a:ext cx="43200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654800" y="2163600"/>
            <a:ext cx="4294800" cy="3258000"/>
          </a:xfrm>
        </p:spPr>
        <p:txBody>
          <a:bodyPr/>
          <a:lstStyle/>
          <a:p>
            <a:r>
              <a:rPr lang="en-US" noProof="0" dirty="0" smtClean="0"/>
              <a:t>Click icon to add picture</a:t>
            </a:r>
            <a:endParaRPr lang="en-GB" noProof="0" dirty="0"/>
          </a:p>
        </p:txBody>
      </p:sp>
      <p:sp>
        <p:nvSpPr>
          <p:cNvPr id="6" name="Rectangle 2050"/>
          <p:cNvSpPr>
            <a:spLocks noGrp="1" noChangeArrowheads="1"/>
          </p:cNvSpPr>
          <p:nvPr>
            <p:ph type="ctrTitle" hasCustomPrompt="1"/>
          </p:nvPr>
        </p:nvSpPr>
        <p:spPr bwMode="auto">
          <a:xfrm>
            <a:off x="160627" y="66561"/>
            <a:ext cx="8796337" cy="602956"/>
          </a:xfrm>
        </p:spPr>
        <p:txBody>
          <a:bodyPr rIns="91440" bIns="0" anchor="b" anchorCtr="0"/>
          <a:lstStyle>
            <a:lvl1pPr>
              <a:spcBef>
                <a:spcPct val="50000"/>
              </a:spcBef>
              <a:spcAft>
                <a:spcPct val="0"/>
              </a:spcAft>
              <a:defRPr sz="4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50000"/>
              </a:spcBef>
              <a:spcAft>
                <a:spcPct val="0"/>
              </a:spcAft>
            </a:pPr>
            <a:r>
              <a:rPr lang="en-GB" sz="4000" dirty="0" smtClean="0"/>
              <a:t>Client name appears here</a:t>
            </a:r>
            <a:endParaRPr lang="en-GB" sz="4000" dirty="0"/>
          </a:p>
        </p:txBody>
      </p:sp>
      <p:sp>
        <p:nvSpPr>
          <p:cNvPr id="7" name="Rectangle 2051"/>
          <p:cNvSpPr>
            <a:spLocks noGrp="1" noChangeArrowheads="1"/>
          </p:cNvSpPr>
          <p:nvPr>
            <p:ph type="subTitle" sz="quarter" idx="1" hasCustomPrompt="1"/>
          </p:nvPr>
        </p:nvSpPr>
        <p:spPr>
          <a:xfrm>
            <a:off x="160627" y="663457"/>
            <a:ext cx="8796337" cy="1195754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</a:defRPr>
            </a:lvl1pPr>
            <a:lvl2pPr marL="1588" lvl="1" indent="358775">
              <a:defRPr sz="4000"/>
            </a:lvl2pPr>
            <a:lvl3pPr marL="382588" lvl="2" indent="360363">
              <a:defRPr sz="4000"/>
            </a:lvl3pPr>
            <a:lvl4pPr marL="744538" lvl="3" indent="388938">
              <a:defRPr sz="4000"/>
            </a:lvl4pPr>
            <a:lvl5pPr marL="1135063" lvl="4" indent="379413">
              <a:defRPr sz="4000"/>
            </a:lvl5pPr>
          </a:lstStyle>
          <a:p>
            <a:pPr lvl="0"/>
            <a:r>
              <a:rPr lang="en-GB" dirty="0" smtClean="0"/>
              <a:t>Main presentation title</a:t>
            </a:r>
            <a:br>
              <a:rPr lang="en-GB" dirty="0" smtClean="0"/>
            </a:br>
            <a:r>
              <a:rPr lang="en-GB" dirty="0" smtClean="0"/>
              <a:t>Date appears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7638" y="608400"/>
            <a:ext cx="8805600" cy="820800"/>
          </a:xfrm>
        </p:spPr>
        <p:txBody>
          <a:bodyPr lIns="0" tIns="0" anchor="t" anchorCtr="0"/>
          <a:lstStyle>
            <a:lvl1pPr>
              <a:defRPr/>
            </a:lvl1pPr>
          </a:lstStyle>
          <a:p>
            <a:r>
              <a:rPr lang="en-GB" noProof="0" dirty="0" smtClean="0"/>
              <a:t>Agenda/Contents/Section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80000" y="1771412"/>
            <a:ext cx="8769600" cy="4255200"/>
          </a:xfrm>
        </p:spPr>
        <p:txBody>
          <a:bodyPr/>
          <a:lstStyle/>
          <a:p>
            <a:r>
              <a:rPr lang="en-GB" dirty="0" smtClean="0"/>
              <a:t>Section title 1</a:t>
            </a:r>
          </a:p>
          <a:p>
            <a:r>
              <a:rPr lang="en-GB" dirty="0" smtClean="0"/>
              <a:t>Section title 2</a:t>
            </a:r>
          </a:p>
          <a:p>
            <a:r>
              <a:rPr lang="en-GB" dirty="0" smtClean="0"/>
              <a:t>Section title 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12"/>
          <p:cNvSpPr>
            <a:spLocks noGrp="1"/>
          </p:cNvSpPr>
          <p:nvPr>
            <p:ph sz="quarter" idx="17"/>
          </p:nvPr>
        </p:nvSpPr>
        <p:spPr>
          <a:xfrm>
            <a:off x="182109" y="1770742"/>
            <a:ext cx="8766175" cy="4346575"/>
          </a:xfrm>
        </p:spPr>
        <p:txBody>
          <a:bodyPr/>
          <a:lstStyle>
            <a:lvl1pPr marL="0">
              <a:buFont typeface="Arial" pitchFamily="34" charset="0"/>
              <a:buNone/>
              <a:defRPr/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9" name="NEW_FOOTER_XUDVGYEHFL"/>
          <p:cNvSpPr>
            <a:spLocks noGrp="1"/>
          </p:cNvSpPr>
          <p:nvPr>
            <p:ph type="dt" sz="half" idx="18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1" name="NEW_FOOTER_TAEFKWTIJZ"/>
          <p:cNvSpPr>
            <a:spLocks noGrp="1"/>
          </p:cNvSpPr>
          <p:nvPr>
            <p:ph type="sldNum" sz="quarter" idx="19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NEW_FOOTER_CMQKAYYXAS"/>
          <p:cNvSpPr>
            <a:spLocks noGrp="1"/>
          </p:cNvSpPr>
          <p:nvPr>
            <p:ph type="ftr" sz="quarter" idx="20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AKS/eGEP/AIPER/Jul 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188686" y="1770289"/>
            <a:ext cx="4303485" cy="4303713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4666347" y="1770289"/>
            <a:ext cx="4303485" cy="43037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3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24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25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AKS/eGEP/AIPER/Jul 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8766000" cy="136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72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4658400" y="3283200"/>
            <a:ext cx="4294800" cy="279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AKS/eGEP/AIPER/Jul 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1836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68976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68976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AKS/eGEP/AIPER/Jul 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1957304" cy="4905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AKS/eGEP/AIPER/Jul 13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2408400" y="1771200"/>
            <a:ext cx="6624000" cy="43344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8"/>
          </p:nvPr>
        </p:nvSpPr>
        <p:spPr>
          <a:xfrm>
            <a:off x="180000" y="17712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9" name="Content Placeholder 17"/>
          <p:cNvSpPr>
            <a:spLocks noGrp="1"/>
          </p:cNvSpPr>
          <p:nvPr>
            <p:ph sz="quarter" idx="19"/>
          </p:nvPr>
        </p:nvSpPr>
        <p:spPr>
          <a:xfrm>
            <a:off x="180000" y="4071600"/>
            <a:ext cx="2070000" cy="20196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2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2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AKS/eGEP/AIPER/Jul 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21"/>
          </p:nvPr>
        </p:nvSpPr>
        <p:spPr>
          <a:xfrm>
            <a:off x="4860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22"/>
          </p:nvPr>
        </p:nvSpPr>
        <p:spPr>
          <a:xfrm>
            <a:off x="3258000" y="1770289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9" name="Inhaltsplatzhalter 9"/>
          <p:cNvSpPr>
            <a:spLocks noGrp="1"/>
          </p:cNvSpPr>
          <p:nvPr>
            <p:ph sz="quarter" idx="23"/>
          </p:nvPr>
        </p:nvSpPr>
        <p:spPr>
          <a:xfrm>
            <a:off x="6033600" y="1771200"/>
            <a:ext cx="2584800" cy="4086000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4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25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26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AKS/eGEP/AIPER/Jul 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092" y="608400"/>
            <a:ext cx="8805600" cy="756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AKS/eGEP/AIPER/Jul 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6804664" y="6366618"/>
            <a:ext cx="2133600" cy="170916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804664" y="6526472"/>
            <a:ext cx="2133600" cy="150811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Slide </a:t>
            </a:r>
            <a:fld id="{CE332037-203C-46D4-83FF-2B8C91549C8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185574" y="6366618"/>
            <a:ext cx="6243814" cy="15941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AKS/eGEP/AIPER/Jul 13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13425" y="6338888"/>
            <a:ext cx="3187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Ins="0" bIns="0" anchor="b"/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sz="3000" dirty="0">
                <a:solidFill>
                  <a:schemeClr val="tx2"/>
                </a:solidFill>
                <a:latin typeface="PwC_Logo" pitchFamily="2" charset="2"/>
              </a:rPr>
              <a:t>PwC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57358" y="71414"/>
            <a:ext cx="8838000" cy="1643521"/>
          </a:xfrm>
        </p:spPr>
        <p:txBody>
          <a:bodyPr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Closing statement</a:t>
            </a:r>
            <a:endParaRPr lang="en-GB" sz="2400" noProof="0" dirty="0">
              <a:solidFill>
                <a:schemeClr val="tx2"/>
              </a:solidFill>
            </a:endParaRP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69863" y="6089650"/>
            <a:ext cx="5184652" cy="596900"/>
          </a:xfrm>
        </p:spPr>
        <p:txBody>
          <a:bodyPr anchor="b" anchorCtr="0"/>
          <a:lstStyle>
            <a:lvl1pPr>
              <a:spcBef>
                <a:spcPts val="0"/>
              </a:spcBef>
              <a:spcAft>
                <a:spcPts val="0"/>
              </a:spcAft>
              <a:defRPr sz="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smtClean="0"/>
              <a:t>Add legal text and copyright here.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62" name="Rectangle 2050"/>
          <p:cNvSpPr>
            <a:spLocks noGrp="1" noChangeArrowheads="1"/>
          </p:cNvSpPr>
          <p:nvPr>
            <p:ph type="ctrTitle"/>
          </p:nvPr>
        </p:nvSpPr>
        <p:spPr bwMode="auto">
          <a:xfrm>
            <a:off x="161925" y="608013"/>
            <a:ext cx="8804275" cy="820737"/>
          </a:xfrm>
        </p:spPr>
        <p:txBody>
          <a:bodyPr rIns="91440" bIns="45720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55363" name="Rectangle 205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4338638"/>
          </a:xfrm>
        </p:spPr>
        <p:txBody>
          <a:bodyPr/>
          <a:lstStyle>
            <a:lvl1pPr>
              <a:spcBef>
                <a:spcPct val="0"/>
              </a:spcBef>
              <a:spcAft>
                <a:spcPct val="0"/>
              </a:spcAft>
              <a:defRPr/>
            </a:lvl1pPr>
            <a:lvl2pPr marL="1588" lvl="1" indent="379413">
              <a:defRPr/>
            </a:lvl2pPr>
            <a:lvl3pPr marL="382588" lvl="2" indent="360363">
              <a:defRPr/>
            </a:lvl3pPr>
            <a:lvl4pPr marL="744538" lvl="3" indent="388938">
              <a:defRPr/>
            </a:lvl4pPr>
            <a:lvl5pPr marL="1135063" lvl="4" indent="379413">
              <a:defRPr/>
            </a:lvl5pPr>
          </a:lstStyle>
          <a:p>
            <a:r>
              <a:rPr lang="en-GB"/>
              <a:t>Click to edit Master subtitle style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AKS/eGEP/AIPER/Jul 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56F165B-015C-424D-8FBD-5FE03DD925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AKS/eGEP/AIPER/Jul 13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752600"/>
            <a:ext cx="4333875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752600"/>
            <a:ext cx="4335462" cy="43354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AKS/eGEP/AIPER/Jul 13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AKS/eGEP/AIPER/Jul 13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AKS/eGEP/AIPER/Jul 13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AKS/eGEP/AIPER/Jul 13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8979B78-09A4-4B99-99DE-0172845741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AKS/eGEP/AIPER/Jul 13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BC1848A-7F65-4D2A-AE55-0069F4BE39B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AKS/eGEP/AIPER/Jul 13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40" name="Rectangle 4"/>
          <p:cNvSpPr>
            <a:spLocks noGrp="1" noChangeArrowheads="1"/>
          </p:cNvSpPr>
          <p:nvPr>
            <p:ph type="title"/>
          </p:nvPr>
        </p:nvSpPr>
        <p:spPr bwMode="black">
          <a:xfrm>
            <a:off x="160338" y="608013"/>
            <a:ext cx="880586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6543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752600"/>
            <a:ext cx="8821737" cy="433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styles, Click to edit Master text </a:t>
            </a:r>
            <a:r>
              <a:rPr lang="en-GB" dirty="0" err="1" smtClean="0"/>
              <a:t>styles,Click</a:t>
            </a:r>
            <a:r>
              <a:rPr lang="en-GB" dirty="0" smtClean="0"/>
              <a:t> to edit Master text styles.</a:t>
            </a:r>
          </a:p>
          <a:p>
            <a:pPr lvl="1"/>
            <a:r>
              <a:rPr lang="en-GB" dirty="0" smtClean="0"/>
              <a:t>Second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2"/>
            <a:r>
              <a:rPr lang="en-GB" dirty="0" smtClean="0"/>
              <a:t>Third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3"/>
            <a:r>
              <a:rPr lang="en-GB" dirty="0" smtClean="0"/>
              <a:t>Fourth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styles.</a:t>
            </a:r>
          </a:p>
          <a:p>
            <a:pPr lvl="4"/>
            <a:r>
              <a:rPr lang="en-GB" dirty="0" smtClean="0"/>
              <a:t>Fifth level, Click to edit Master text </a:t>
            </a:r>
            <a:r>
              <a:rPr lang="en-GB" dirty="0" err="1" smtClean="0"/>
              <a:t>stylesClick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to edit Master text styles</a:t>
            </a:r>
          </a:p>
        </p:txBody>
      </p:sp>
      <p:sp>
        <p:nvSpPr>
          <p:cNvPr id="9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88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folHlink"/>
          </a:solidFill>
          <a:latin typeface="Arial" charset="0"/>
          <a:cs typeface="Arial" charset="0"/>
        </a:defRPr>
      </a:lvl9pPr>
    </p:titleStyle>
    <p:bodyStyle>
      <a:lvl1pPr marL="349250" indent="-349250" algn="l" defTabSz="695325" rtl="0" fontAlgn="base">
        <a:spcBef>
          <a:spcPct val="20000"/>
        </a:spcBef>
        <a:spcAft>
          <a:spcPct val="20000"/>
        </a:spcAft>
        <a:buSzPct val="100000"/>
        <a:buFont typeface="Arial" pitchFamily="34" charset="0"/>
        <a:buChar char="•"/>
        <a:defRPr lang="en-GB" sz="20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577850" indent="-228600" algn="l" defTabSz="695325" rtl="0" fontAlgn="base">
        <a:spcBef>
          <a:spcPct val="0"/>
        </a:spcBef>
        <a:spcAft>
          <a:spcPct val="20000"/>
        </a:spcAft>
        <a:buFont typeface="Arial" pitchFamily="34" charset="0"/>
        <a:buChar char="−"/>
        <a:defRPr sz="1800">
          <a:solidFill>
            <a:schemeClr val="bg2"/>
          </a:solidFill>
          <a:latin typeface="+mn-lt"/>
          <a:cs typeface="+mn-cs"/>
        </a:defRPr>
      </a:lvl2pPr>
      <a:lvl3pPr marL="806450" indent="-228600" algn="l" defTabSz="695325" rtl="0" fontAlgn="base">
        <a:spcBef>
          <a:spcPct val="0"/>
        </a:spcBef>
        <a:spcAft>
          <a:spcPct val="20000"/>
        </a:spcAft>
        <a:buFont typeface="Wingdings" pitchFamily="2" charset="2"/>
        <a:buChar char="§"/>
        <a:defRPr sz="1600">
          <a:solidFill>
            <a:schemeClr val="bg2"/>
          </a:solidFill>
          <a:latin typeface="+mn-lt"/>
          <a:cs typeface="+mn-cs"/>
        </a:defRPr>
      </a:lvl3pPr>
      <a:lvl4pPr marL="1035050" indent="-228600" algn="l" defTabSz="695325" rtl="0" fontAlgn="base">
        <a:spcBef>
          <a:spcPct val="0"/>
        </a:spcBef>
        <a:spcAft>
          <a:spcPct val="20000"/>
        </a:spcAft>
        <a:buChar char="•"/>
        <a:defRPr sz="1400">
          <a:solidFill>
            <a:schemeClr val="bg2"/>
          </a:solidFill>
          <a:latin typeface="+mn-lt"/>
          <a:cs typeface="+mn-cs"/>
        </a:defRPr>
      </a:lvl4pPr>
      <a:lvl5pPr marL="1143000" indent="-107950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 sz="1200">
          <a:solidFill>
            <a:schemeClr val="bg2"/>
          </a:solidFill>
          <a:latin typeface="+mn-lt"/>
          <a:cs typeface="+mn-cs"/>
        </a:defRPr>
      </a:lvl5pPr>
      <a:lvl6pPr marL="18954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6pPr>
      <a:lvl7pPr marL="23526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7pPr>
      <a:lvl8pPr marL="28098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8pPr>
      <a:lvl9pPr marL="3267075" indent="-360363" algn="l" defTabSz="695325" rtl="0" fontAlgn="base">
        <a:spcBef>
          <a:spcPct val="0"/>
        </a:spcBef>
        <a:spcAft>
          <a:spcPct val="20000"/>
        </a:spcAft>
        <a:buFont typeface="Arial" charset="0"/>
        <a:buChar char="-"/>
        <a:defRPr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0546" y="608400"/>
            <a:ext cx="8805600" cy="75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 smtClean="0"/>
              <a:t>`</a:t>
            </a:r>
            <a:endParaRPr lang="en-GB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0546" y="1770292"/>
            <a:ext cx="8823600" cy="4334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2" name="Foliennummernplatzhalter 5"/>
          <p:cNvSpPr txBox="1">
            <a:spLocks/>
          </p:cNvSpPr>
          <p:nvPr userDrawn="1"/>
        </p:nvSpPr>
        <p:spPr>
          <a:xfrm>
            <a:off x="3390378" y="6477000"/>
            <a:ext cx="2133600" cy="1508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100" kern="1200" noProof="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Slide </a:t>
            </a:r>
            <a:fld id="{574EBCD8-86C3-4B81-B8EA-B3F44ED97567}" type="slidenum">
              <a:rPr lang="en-GB" sz="1100" kern="1200" noProof="0" smtClean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sz="1100" kern="1200" noProof="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3"/>
          <p:cNvSpPr>
            <a:spLocks noGrp="1"/>
          </p:cNvSpPr>
          <p:nvPr userDrawn="1">
            <p:ph type="ftr" sz="quarter" idx="3"/>
          </p:nvPr>
        </p:nvSpPr>
        <p:spPr>
          <a:xfrm>
            <a:off x="49560" y="6539321"/>
            <a:ext cx="1929017" cy="23177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AKS/</a:t>
            </a:r>
            <a:r>
              <a:rPr lang="en-US" dirty="0" err="1" smtClean="0"/>
              <a:t>eGEP</a:t>
            </a:r>
            <a:r>
              <a:rPr lang="en-US" dirty="0" smtClean="0"/>
              <a:t>/AIPER/Jul 13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-180975" algn="l" defTabSz="914400" rtl="0" eaLnBrk="1" latinLnBrk="0" hangingPunct="1">
        <a:spcBef>
          <a:spcPts val="0"/>
        </a:spcBef>
        <a:buFont typeface="Arial" pitchFamily="34" charset="0"/>
        <a:buNone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396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612000" indent="-180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00000" indent="-216000" algn="l" defTabSz="914400" rtl="0" eaLnBrk="1" latinLnBrk="0" hangingPunct="1">
        <a:lnSpc>
          <a:spcPct val="100000"/>
        </a:lnSpc>
        <a:spcBef>
          <a:spcPts val="1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07632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25730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438275" indent="-1809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619250" indent="-180975" algn="l" defTabSz="914400" rtl="0" eaLnBrk="1" latinLnBrk="0" hangingPunct="1">
        <a:spcBef>
          <a:spcPct val="20000"/>
        </a:spcBef>
        <a:buFont typeface="Arial" pitchFamily="34" charset="0"/>
        <a:buChar char="−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72"/>
          <p:cNvSpPr txBox="1">
            <a:spLocks noChangeArrowheads="1"/>
          </p:cNvSpPr>
          <p:nvPr/>
        </p:nvSpPr>
        <p:spPr bwMode="auto">
          <a:xfrm>
            <a:off x="84138" y="322688"/>
            <a:ext cx="905986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3500" tIns="0" rIns="64800" bIns="0">
            <a:spAutoFit/>
          </a:bodyPr>
          <a:lstStyle/>
          <a:p>
            <a:pPr marL="0" lvl="1">
              <a:spcBef>
                <a:spcPts val="600"/>
              </a:spcBef>
            </a:pPr>
            <a:endParaRPr lang="en-US" sz="3600" dirty="0" smtClean="0">
              <a:solidFill>
                <a:schemeClr val="tx1"/>
              </a:solidFill>
            </a:endParaRPr>
          </a:p>
          <a:p>
            <a:pPr marL="0" lvl="1">
              <a:spcBef>
                <a:spcPts val="600"/>
              </a:spcBef>
            </a:pPr>
            <a:r>
              <a:rPr lang="en-GB" sz="3600" dirty="0" smtClean="0">
                <a:solidFill>
                  <a:schemeClr val="tx1"/>
                </a:solidFill>
              </a:rPr>
              <a:t>Government Process Re-engineering</a:t>
            </a:r>
          </a:p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chemeClr val="tx1"/>
                </a:solidFill>
              </a:rPr>
              <a:t>SeMT-</a:t>
            </a:r>
            <a:r>
              <a:rPr lang="en-US" sz="3600" dirty="0" err="1" smtClean="0">
                <a:solidFill>
                  <a:schemeClr val="tx1"/>
                </a:solidFill>
              </a:rPr>
              <a:t>B’Luru</a:t>
            </a:r>
            <a:r>
              <a:rPr lang="en-US" sz="3600" dirty="0" smtClean="0">
                <a:solidFill>
                  <a:schemeClr val="tx1"/>
                </a:solidFill>
              </a:rPr>
              <a:t>- 12 Mar 14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Text Box 72"/>
          <p:cNvSpPr txBox="1">
            <a:spLocks noChangeArrowheads="1"/>
          </p:cNvSpPr>
          <p:nvPr/>
        </p:nvSpPr>
        <p:spPr bwMode="auto">
          <a:xfrm>
            <a:off x="84138" y="4851643"/>
            <a:ext cx="8877300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500" tIns="0" rIns="64800" bIns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600" smtClean="0">
                <a:solidFill>
                  <a:schemeClr val="tx1"/>
                </a:solidFill>
              </a:rPr>
              <a:t>Session</a:t>
            </a:r>
            <a:r>
              <a:rPr lang="en-US" sz="3600" smtClean="0">
                <a:solidFill>
                  <a:schemeClr val="tx1"/>
                </a:solidFill>
              </a:rPr>
              <a:t> 3: </a:t>
            </a:r>
            <a:endParaRPr lang="en-US" sz="3600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3600" dirty="0" smtClean="0">
                <a:solidFill>
                  <a:schemeClr val="tx1"/>
                </a:solidFill>
              </a:rPr>
              <a:t>Understanding of Process Maps</a:t>
            </a:r>
          </a:p>
          <a:p>
            <a:pPr>
              <a:spcBef>
                <a:spcPts val="600"/>
              </a:spcBef>
            </a:pPr>
            <a:r>
              <a:rPr lang="en-US" i="1" dirty="0" smtClean="0">
                <a:solidFill>
                  <a:srgbClr val="2583AA"/>
                </a:solidFill>
              </a:rPr>
              <a:t>Wg Cdr A K Srinivas (Retd)</a:t>
            </a:r>
          </a:p>
          <a:p>
            <a:pPr>
              <a:spcBef>
                <a:spcPts val="600"/>
              </a:spcBef>
            </a:pPr>
            <a:r>
              <a:rPr lang="en-US" i="1" dirty="0" smtClean="0">
                <a:solidFill>
                  <a:srgbClr val="2583AA"/>
                </a:solidFill>
              </a:rPr>
              <a:t>Director- AIPER</a:t>
            </a:r>
            <a:endParaRPr lang="en-US" i="1" dirty="0">
              <a:solidFill>
                <a:srgbClr val="2583AA"/>
              </a:solidFill>
            </a:endParaRP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36605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Value Stream Mapping – Where is it used?</a:t>
            </a:r>
            <a:endParaRPr lang="en-US" b="1" kern="1200" dirty="0">
              <a:solidFill>
                <a:srgbClr val="1C1C1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443319"/>
            <a:ext cx="8821737" cy="433546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Used </a:t>
            </a:r>
            <a:r>
              <a:rPr lang="en-US" dirty="0">
                <a:solidFill>
                  <a:srgbClr val="1C1C1C"/>
                </a:solidFill>
              </a:rPr>
              <a:t>to analyze the flow of materials and information </a:t>
            </a:r>
            <a:r>
              <a:rPr lang="en-US" dirty="0" smtClean="0">
                <a:solidFill>
                  <a:srgbClr val="1C1C1C"/>
                </a:solidFill>
              </a:rPr>
              <a:t>required </a:t>
            </a:r>
            <a:r>
              <a:rPr lang="en-US" dirty="0">
                <a:solidFill>
                  <a:srgbClr val="1C1C1C"/>
                </a:solidFill>
              </a:rPr>
              <a:t>to bring a product or service to a consumer </a:t>
            </a:r>
            <a:endParaRPr lang="en-US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Represents the entire process flow in one page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Documents Hands on Time (</a:t>
            </a:r>
            <a:r>
              <a:rPr lang="en-US" dirty="0" err="1" smtClean="0">
                <a:solidFill>
                  <a:srgbClr val="1C1C1C"/>
                </a:solidFill>
              </a:rPr>
              <a:t>HoT</a:t>
            </a:r>
            <a:r>
              <a:rPr lang="en-US" dirty="0" smtClean="0">
                <a:solidFill>
                  <a:srgbClr val="1C1C1C"/>
                </a:solidFill>
              </a:rPr>
              <a:t>) and Turn Around Time (TAT – total time taken for the activity)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Separates value adding and non value adding steps (wait time), and presents opportunities for reducing total process time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But the Value Stream Map does not delve into the steps within the sub processes..</a:t>
            </a:r>
            <a:endParaRPr lang="en-US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Supplier – Input – Process – Output – </a:t>
            </a:r>
            <a:br>
              <a:rPr lang="en-US" b="1" kern="1200" dirty="0" smtClean="0">
                <a:solidFill>
                  <a:srgbClr val="1C1C1C"/>
                </a:solidFill>
              </a:rPr>
            </a:br>
            <a:r>
              <a:rPr lang="en-US" b="1" kern="1200" dirty="0" smtClean="0">
                <a:solidFill>
                  <a:srgbClr val="1C1C1C"/>
                </a:solidFill>
              </a:rPr>
              <a:t>Customer (SIPOC) Map</a:t>
            </a:r>
            <a:endParaRPr lang="en-US" b="1" kern="1200" dirty="0">
              <a:solidFill>
                <a:srgbClr val="1C1C1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538280"/>
            <a:ext cx="8821737" cy="433546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Why we need SIPOC?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A SIPOC map helps in creating common understanding of the scope of the focused improvement project from an end to end perspective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What does a SIPOC map do?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It provides a visual depiction of how we work </a:t>
            </a:r>
            <a:r>
              <a:rPr lang="en-US" dirty="0" smtClean="0">
                <a:solidFill>
                  <a:srgbClr val="1C1C1C"/>
                </a:solidFill>
              </a:rPr>
              <a:t>&amp; all players </a:t>
            </a:r>
            <a:r>
              <a:rPr lang="en-US" dirty="0">
                <a:solidFill>
                  <a:srgbClr val="1C1C1C"/>
                </a:solidFill>
              </a:rPr>
              <a:t>&amp; processes involved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A SIPOC map lists: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All the customers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The outputs provided to them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The processes that deliver these outputs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The inputs required to these processes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The suppliers of these inputs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Steps in preparing the SIPOC Map </a:t>
            </a:r>
            <a:endParaRPr lang="en-US" b="1" kern="1200" dirty="0">
              <a:solidFill>
                <a:srgbClr val="1C1C1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538280"/>
            <a:ext cx="8821737" cy="454819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Agree on the Name for the </a:t>
            </a:r>
            <a:r>
              <a:rPr lang="en-US" sz="1800" b="1" dirty="0" smtClean="0">
                <a:solidFill>
                  <a:srgbClr val="1C1C1C"/>
                </a:solidFill>
              </a:rPr>
              <a:t>P</a:t>
            </a:r>
            <a:r>
              <a:rPr lang="en-US" sz="1800" dirty="0" smtClean="0">
                <a:solidFill>
                  <a:srgbClr val="1C1C1C"/>
                </a:solidFill>
              </a:rPr>
              <a:t>rocess</a:t>
            </a:r>
            <a:endParaRPr lang="en-US" sz="18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Use a verb + noun format (e.g. making a photocopy)</a:t>
            </a:r>
            <a:endParaRPr lang="en-US" dirty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Define </a:t>
            </a:r>
            <a:r>
              <a:rPr lang="en-US" sz="1800" b="1" dirty="0" smtClean="0">
                <a:solidFill>
                  <a:srgbClr val="1C1C1C"/>
                </a:solidFill>
              </a:rPr>
              <a:t>O</a:t>
            </a:r>
            <a:r>
              <a:rPr lang="en-US" sz="1800" dirty="0" smtClean="0">
                <a:solidFill>
                  <a:srgbClr val="1C1C1C"/>
                </a:solidFill>
              </a:rPr>
              <a:t>utputs of the process – tangible things that the process produces</a:t>
            </a:r>
            <a:endParaRPr lang="en-US" sz="18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e.g. a document, a railway ticket</a:t>
            </a:r>
            <a:endParaRPr lang="en-US" dirty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Define the </a:t>
            </a:r>
            <a:r>
              <a:rPr lang="en-US" sz="1800" b="1" dirty="0" smtClean="0">
                <a:solidFill>
                  <a:srgbClr val="1C1C1C"/>
                </a:solidFill>
              </a:rPr>
              <a:t>C</a:t>
            </a:r>
            <a:r>
              <a:rPr lang="en-US" sz="1800" dirty="0" smtClean="0">
                <a:solidFill>
                  <a:srgbClr val="1C1C1C"/>
                </a:solidFill>
              </a:rPr>
              <a:t>ustomers of the process – people who receive outputs</a:t>
            </a: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Define the </a:t>
            </a:r>
            <a:r>
              <a:rPr lang="en-US" sz="1800" b="1" dirty="0" smtClean="0">
                <a:solidFill>
                  <a:srgbClr val="1C1C1C"/>
                </a:solidFill>
              </a:rPr>
              <a:t>I</a:t>
            </a:r>
            <a:r>
              <a:rPr lang="en-US" sz="1800" dirty="0" smtClean="0">
                <a:solidFill>
                  <a:srgbClr val="1C1C1C"/>
                </a:solidFill>
              </a:rPr>
              <a:t>nputs of the process – things that trigger the process and goes into making the output</a:t>
            </a:r>
            <a:endParaRPr lang="en-US" sz="18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e.g. filled application form, pre-printed stationery</a:t>
            </a: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r>
              <a:rPr lang="en-US" dirty="0" smtClean="0">
                <a:solidFill>
                  <a:srgbClr val="1C1C1C"/>
                </a:solidFill>
                <a:ea typeface="+mn-ea"/>
              </a:rPr>
              <a:t>Define the </a:t>
            </a:r>
            <a:r>
              <a:rPr lang="en-US" b="1" dirty="0" smtClean="0">
                <a:solidFill>
                  <a:srgbClr val="1C1C1C"/>
                </a:solidFill>
                <a:ea typeface="+mn-ea"/>
              </a:rPr>
              <a:t>S</a:t>
            </a:r>
            <a:r>
              <a:rPr lang="en-US" dirty="0" smtClean="0">
                <a:solidFill>
                  <a:srgbClr val="1C1C1C"/>
                </a:solidFill>
                <a:ea typeface="+mn-ea"/>
              </a:rPr>
              <a:t>uppliers of the process – people who supply the various inputs</a:t>
            </a:r>
          </a:p>
          <a:p>
            <a:pPr marL="349250" lvl="1" indent="-349250">
              <a:lnSpc>
                <a:spcPct val="120000"/>
              </a:lnSpc>
              <a:spcBef>
                <a:spcPct val="20000"/>
              </a:spcBef>
              <a:buSzPct val="100000"/>
              <a:buFont typeface="Arial" pitchFamily="34" charset="0"/>
              <a:buChar char="•"/>
            </a:pPr>
            <a:r>
              <a:rPr lang="en-US" dirty="0" smtClean="0">
                <a:solidFill>
                  <a:srgbClr val="1C1C1C"/>
                </a:solidFill>
                <a:ea typeface="+mn-ea"/>
              </a:rPr>
              <a:t>Define the sub processes that make up the process – activities that are carried out in converting the inputs to outputs</a:t>
            </a:r>
            <a:endParaRPr lang="en-US" dirty="0">
              <a:solidFill>
                <a:srgbClr val="1C1C1C"/>
              </a:solidFill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Illustrative SIPOC Map - Photocopying process</a:t>
            </a:r>
          </a:p>
        </p:txBody>
      </p:sp>
      <p:pic>
        <p:nvPicPr>
          <p:cNvPr id="7618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449940" y="1363662"/>
            <a:ext cx="8200571" cy="488586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0338" y="393693"/>
            <a:ext cx="8805862" cy="755650"/>
          </a:xfrm>
        </p:spPr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A typical list of details that will go into each of the elements</a:t>
            </a:r>
            <a:br>
              <a:rPr lang="en-US" b="1" kern="1200" dirty="0" smtClean="0">
                <a:solidFill>
                  <a:srgbClr val="1C1C1C"/>
                </a:solidFill>
              </a:rPr>
            </a:br>
            <a:r>
              <a:rPr lang="en-US" b="1" kern="1200" dirty="0" smtClean="0">
                <a:solidFill>
                  <a:srgbClr val="1C1C1C"/>
                </a:solidFill>
              </a:rPr>
              <a:t>Savings Bank Account Opening process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681913" y="1447800"/>
            <a:ext cx="1096962" cy="1428750"/>
            <a:chOff x="4724" y="912"/>
            <a:chExt cx="691" cy="900"/>
          </a:xfrm>
        </p:grpSpPr>
        <p:sp>
          <p:nvSpPr>
            <p:cNvPr id="17433" name="Text Box 5"/>
            <p:cNvSpPr txBox="1">
              <a:spLocks noChangeArrowheads="1"/>
            </p:cNvSpPr>
            <p:nvPr/>
          </p:nvSpPr>
          <p:spPr bwMode="auto">
            <a:xfrm>
              <a:off x="4724" y="1639"/>
              <a:ext cx="6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600" b="1">
                  <a:latin typeface="Tahoma" pitchFamily="34" charset="0"/>
                </a:rPr>
                <a:t>CUSTOMER</a:t>
              </a:r>
            </a:p>
          </p:txBody>
        </p:sp>
        <p:sp>
          <p:nvSpPr>
            <p:cNvPr id="17434" name="WordArt 6"/>
            <p:cNvSpPr>
              <a:spLocks noChangeArrowheads="1" noChangeShapeType="1" noTextEdit="1"/>
            </p:cNvSpPr>
            <p:nvPr/>
          </p:nvSpPr>
          <p:spPr bwMode="auto">
            <a:xfrm>
              <a:off x="4877" y="912"/>
              <a:ext cx="386" cy="4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Georgia"/>
                </a:rPr>
                <a:t>C</a:t>
              </a:r>
            </a:p>
          </p:txBody>
        </p:sp>
      </p:grpSp>
      <p:sp>
        <p:nvSpPr>
          <p:cNvPr id="95261" name="Rectangle 7"/>
          <p:cNvSpPr>
            <a:spLocks noChangeArrowheads="1"/>
          </p:cNvSpPr>
          <p:nvPr/>
        </p:nvSpPr>
        <p:spPr bwMode="auto">
          <a:xfrm>
            <a:off x="7364413" y="3201988"/>
            <a:ext cx="1736725" cy="27193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r>
              <a:rPr lang="en-US" sz="1600" dirty="0">
                <a:latin typeface="+mj-lt"/>
                <a:cs typeface="Arial" charset="0"/>
              </a:rPr>
              <a:t>Individuals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r>
              <a:rPr lang="en-US" sz="1600" dirty="0">
                <a:latin typeface="+mj-lt"/>
                <a:cs typeface="Arial" charset="0"/>
              </a:rPr>
              <a:t>Non-individuals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5853113" y="1447800"/>
            <a:ext cx="1096962" cy="1428750"/>
            <a:chOff x="3725" y="912"/>
            <a:chExt cx="691" cy="900"/>
          </a:xfrm>
        </p:grpSpPr>
        <p:sp>
          <p:nvSpPr>
            <p:cNvPr id="17431" name="Text Box 10"/>
            <p:cNvSpPr txBox="1">
              <a:spLocks noChangeArrowheads="1"/>
            </p:cNvSpPr>
            <p:nvPr/>
          </p:nvSpPr>
          <p:spPr bwMode="auto">
            <a:xfrm>
              <a:off x="3725" y="1639"/>
              <a:ext cx="6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600" b="1">
                  <a:latin typeface="Tahoma" pitchFamily="34" charset="0"/>
                </a:rPr>
                <a:t>OUTPUT</a:t>
              </a:r>
            </a:p>
          </p:txBody>
        </p:sp>
        <p:sp>
          <p:nvSpPr>
            <p:cNvPr id="17432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3852" y="912"/>
              <a:ext cx="435" cy="4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Georgia"/>
                </a:rPr>
                <a:t>O</a:t>
              </a:r>
            </a:p>
          </p:txBody>
        </p:sp>
      </p:grpSp>
      <p:sp>
        <p:nvSpPr>
          <p:cNvPr id="95257" name="Rectangle 12"/>
          <p:cNvSpPr>
            <a:spLocks noChangeArrowheads="1"/>
          </p:cNvSpPr>
          <p:nvPr/>
        </p:nvSpPr>
        <p:spPr bwMode="auto">
          <a:xfrm>
            <a:off x="5564188" y="3201988"/>
            <a:ext cx="1736725" cy="27193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r>
              <a:rPr lang="en-US" sz="1600" dirty="0">
                <a:latin typeface="+mj-lt"/>
                <a:cs typeface="Arial" charset="0"/>
              </a:rPr>
              <a:t>Welcome letter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r>
              <a:rPr lang="en-US" sz="1600" dirty="0">
                <a:latin typeface="+mj-lt"/>
                <a:cs typeface="Arial" charset="0"/>
              </a:rPr>
              <a:t>Cheque book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r>
              <a:rPr lang="en-US" sz="1600" dirty="0">
                <a:latin typeface="+mj-lt"/>
                <a:cs typeface="Arial" charset="0"/>
              </a:rPr>
              <a:t>Account number card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r>
              <a:rPr lang="en-US" sz="1600" dirty="0">
                <a:latin typeface="+mj-lt"/>
                <a:cs typeface="Arial" charset="0"/>
              </a:rPr>
              <a:t>ATM cum Debit card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r>
              <a:rPr lang="en-US" sz="1600" dirty="0">
                <a:latin typeface="+mj-lt"/>
                <a:cs typeface="Arial" charset="0"/>
              </a:rPr>
              <a:t>TPIN/ IPIN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endParaRPr lang="en-US" sz="1600" dirty="0">
              <a:latin typeface="+mj-lt"/>
              <a:cs typeface="Arial" charset="0"/>
            </a:endParaRP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2195513" y="1447800"/>
            <a:ext cx="1096962" cy="1428750"/>
            <a:chOff x="1152" y="912"/>
            <a:chExt cx="691" cy="900"/>
          </a:xfrm>
        </p:grpSpPr>
        <p:sp>
          <p:nvSpPr>
            <p:cNvPr id="17429" name="Text Box 15"/>
            <p:cNvSpPr txBox="1">
              <a:spLocks noChangeArrowheads="1"/>
            </p:cNvSpPr>
            <p:nvPr/>
          </p:nvSpPr>
          <p:spPr bwMode="auto">
            <a:xfrm>
              <a:off x="1152" y="1639"/>
              <a:ext cx="6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600" b="1">
                  <a:latin typeface="Tahoma" pitchFamily="34" charset="0"/>
                </a:rPr>
                <a:t>INPUT</a:t>
              </a:r>
            </a:p>
          </p:txBody>
        </p:sp>
        <p:sp>
          <p:nvSpPr>
            <p:cNvPr id="17430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1330" y="912"/>
              <a:ext cx="336" cy="4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Georgia"/>
                </a:rPr>
                <a:t>I</a:t>
              </a:r>
            </a:p>
          </p:txBody>
        </p:sp>
      </p:grpSp>
      <p:sp>
        <p:nvSpPr>
          <p:cNvPr id="95253" name="Rectangle 17"/>
          <p:cNvSpPr>
            <a:spLocks noChangeArrowheads="1"/>
          </p:cNvSpPr>
          <p:nvPr/>
        </p:nvSpPr>
        <p:spPr bwMode="auto">
          <a:xfrm>
            <a:off x="1843088" y="3201988"/>
            <a:ext cx="1736725" cy="27193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r>
              <a:rPr lang="en-US" sz="1600" dirty="0">
                <a:latin typeface="Arial" charset="0"/>
                <a:cs typeface="Arial" charset="0"/>
              </a:rPr>
              <a:t>Customer information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r>
              <a:rPr lang="en-US" sz="1600" dirty="0">
                <a:latin typeface="Arial" charset="0"/>
                <a:cs typeface="Arial" charset="0"/>
              </a:rPr>
              <a:t>Product preference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r>
              <a:rPr lang="en-US" sz="1600" dirty="0">
                <a:latin typeface="Arial" charset="0"/>
                <a:cs typeface="Arial" charset="0"/>
              </a:rPr>
              <a:t>Regulatory/ KYC Norms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r>
              <a:rPr lang="en-US" sz="1600" dirty="0">
                <a:latin typeface="+mj-lt"/>
                <a:cs typeface="Arial" charset="0"/>
              </a:rPr>
              <a:t>AML / Black lists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endParaRPr lang="en-US" sz="1600" dirty="0">
              <a:latin typeface="+mj-lt"/>
              <a:cs typeface="Arial" charset="0"/>
            </a:endParaRP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endParaRPr lang="en-US" sz="1600" dirty="0">
              <a:latin typeface="+mj-lt"/>
              <a:cs typeface="Arial" charset="0"/>
            </a:endParaRPr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457200" y="1447800"/>
            <a:ext cx="1096963" cy="1428750"/>
            <a:chOff x="240" y="912"/>
            <a:chExt cx="691" cy="900"/>
          </a:xfrm>
        </p:grpSpPr>
        <p:sp>
          <p:nvSpPr>
            <p:cNvPr id="17427" name="Text Box 20"/>
            <p:cNvSpPr txBox="1">
              <a:spLocks noChangeArrowheads="1"/>
            </p:cNvSpPr>
            <p:nvPr/>
          </p:nvSpPr>
          <p:spPr bwMode="auto">
            <a:xfrm>
              <a:off x="240" y="1639"/>
              <a:ext cx="6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600" b="1">
                  <a:latin typeface="Tahoma" pitchFamily="34" charset="0"/>
                </a:rPr>
                <a:t>SUPPLIER</a:t>
              </a:r>
            </a:p>
          </p:txBody>
        </p:sp>
        <p:sp>
          <p:nvSpPr>
            <p:cNvPr id="17428" name="WordArt 21"/>
            <p:cNvSpPr>
              <a:spLocks noChangeArrowheads="1" noChangeShapeType="1" noTextEdit="1"/>
            </p:cNvSpPr>
            <p:nvPr/>
          </p:nvSpPr>
          <p:spPr bwMode="auto">
            <a:xfrm>
              <a:off x="416" y="912"/>
              <a:ext cx="338" cy="4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Georgia"/>
                </a:rPr>
                <a:t>S</a:t>
              </a:r>
            </a:p>
          </p:txBody>
        </p:sp>
      </p:grpSp>
      <p:sp>
        <p:nvSpPr>
          <p:cNvPr id="95249" name="Rectangle 22"/>
          <p:cNvSpPr>
            <a:spLocks noChangeArrowheads="1"/>
          </p:cNvSpPr>
          <p:nvPr/>
        </p:nvSpPr>
        <p:spPr bwMode="auto">
          <a:xfrm>
            <a:off x="28575" y="3201988"/>
            <a:ext cx="1736725" cy="27193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r>
              <a:rPr lang="en-US" sz="1600" dirty="0">
                <a:latin typeface="+mj-lt"/>
                <a:cs typeface="Arial" charset="0"/>
              </a:rPr>
              <a:t>Vendor for card production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r>
              <a:rPr lang="en-US" sz="1600" dirty="0">
                <a:latin typeface="+mj-lt"/>
                <a:cs typeface="Arial" charset="0"/>
              </a:rPr>
              <a:t>Stationery suppliers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r>
              <a:rPr lang="en-US" sz="1600" dirty="0">
                <a:latin typeface="+mj-lt"/>
                <a:cs typeface="Arial" charset="0"/>
              </a:rPr>
              <a:t>DSAs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  <a:defRPr/>
            </a:pPr>
            <a:endParaRPr lang="en-US" sz="1600" dirty="0">
              <a:latin typeface="+mj-lt"/>
              <a:cs typeface="Arial" charset="0"/>
            </a:endParaRPr>
          </a:p>
        </p:txBody>
      </p: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4024313" y="1447800"/>
            <a:ext cx="1096962" cy="1428750"/>
            <a:chOff x="2492" y="912"/>
            <a:chExt cx="691" cy="900"/>
          </a:xfrm>
        </p:grpSpPr>
        <p:sp>
          <p:nvSpPr>
            <p:cNvPr id="17425" name="Text Box 25"/>
            <p:cNvSpPr txBox="1">
              <a:spLocks noChangeArrowheads="1"/>
            </p:cNvSpPr>
            <p:nvPr/>
          </p:nvSpPr>
          <p:spPr bwMode="auto">
            <a:xfrm>
              <a:off x="2492" y="1639"/>
              <a:ext cx="69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600" b="1">
                  <a:latin typeface="Tahoma" pitchFamily="34" charset="0"/>
                </a:rPr>
                <a:t>PROCESS</a:t>
              </a:r>
            </a:p>
          </p:txBody>
        </p:sp>
        <p:sp>
          <p:nvSpPr>
            <p:cNvPr id="17426" name="WordArt 26"/>
            <p:cNvSpPr>
              <a:spLocks noChangeArrowheads="1" noChangeShapeType="1" noTextEdit="1"/>
            </p:cNvSpPr>
            <p:nvPr/>
          </p:nvSpPr>
          <p:spPr bwMode="auto">
            <a:xfrm>
              <a:off x="2620" y="912"/>
              <a:ext cx="435" cy="4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latin typeface="Georgia"/>
                </a:rPr>
                <a:t>P</a:t>
              </a:r>
            </a:p>
          </p:txBody>
        </p:sp>
      </p:grpSp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3680619" y="3201988"/>
          <a:ext cx="1779587" cy="2751495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779587"/>
              </a:tblGrid>
              <a:tr h="5630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Customer sourcing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anchor="ctr"/>
                </a:tc>
              </a:tr>
              <a:tr h="5310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Form Filling</a:t>
                      </a:r>
                      <a:endParaRPr lang="en-US" sz="1600" dirty="0"/>
                    </a:p>
                  </a:txBody>
                  <a:tcPr anchor="ctr"/>
                </a:tc>
              </a:tr>
              <a:tr h="5310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Scrutiny</a:t>
                      </a:r>
                      <a:endParaRPr lang="en-US" sz="1600" dirty="0"/>
                    </a:p>
                  </a:txBody>
                  <a:tcPr anchor="ctr"/>
                </a:tc>
              </a:tr>
              <a:tr h="5310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Account Opening</a:t>
                      </a:r>
                      <a:endParaRPr lang="en-US" sz="1600" dirty="0"/>
                    </a:p>
                  </a:txBody>
                  <a:tcPr anchor="ctr"/>
                </a:tc>
              </a:tr>
              <a:tr h="56306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Deliverables</a:t>
                      </a:r>
                      <a:r>
                        <a:rPr lang="en-US" sz="1600" baseline="0" dirty="0" smtClean="0"/>
                        <a:t> Handover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SIPOC Map – Where is it used..</a:t>
            </a:r>
            <a:endParaRPr lang="en-US" b="1" kern="1200" dirty="0">
              <a:solidFill>
                <a:srgbClr val="1C1C1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381112"/>
            <a:ext cx="8821737" cy="501174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SIPOC Map is used for obtaining a </a:t>
            </a:r>
            <a:r>
              <a:rPr lang="en-US" sz="1800" b="1" dirty="0" smtClean="0">
                <a:solidFill>
                  <a:srgbClr val="1C1C1C"/>
                </a:solidFill>
              </a:rPr>
              <a:t>high level understanding of the process</a:t>
            </a: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Helps process owners and those working on the process to </a:t>
            </a:r>
            <a:r>
              <a:rPr lang="en-US" sz="1800" b="1" dirty="0" smtClean="0">
                <a:solidFill>
                  <a:srgbClr val="1C1C1C"/>
                </a:solidFill>
              </a:rPr>
              <a:t>agree on the boundaries of the process</a:t>
            </a: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Provides </a:t>
            </a:r>
            <a:r>
              <a:rPr lang="en-US" sz="1800" dirty="0">
                <a:solidFill>
                  <a:srgbClr val="1C1C1C"/>
                </a:solidFill>
              </a:rPr>
              <a:t>a structured way to discuss the process and </a:t>
            </a:r>
            <a:r>
              <a:rPr lang="en-US" sz="1800" b="1" dirty="0">
                <a:solidFill>
                  <a:srgbClr val="1C1C1C"/>
                </a:solidFill>
              </a:rPr>
              <a:t>get consensus</a:t>
            </a:r>
            <a:r>
              <a:rPr lang="en-US" sz="1800" dirty="0">
                <a:solidFill>
                  <a:srgbClr val="1C1C1C"/>
                </a:solidFill>
              </a:rPr>
              <a:t> on what it involves before rushing off and drawing process maps </a:t>
            </a:r>
          </a:p>
          <a:p>
            <a:pPr>
              <a:lnSpc>
                <a:spcPct val="120000"/>
              </a:lnSpc>
            </a:pPr>
            <a:r>
              <a:rPr lang="en-US" sz="1800" dirty="0" smtClean="0">
                <a:solidFill>
                  <a:srgbClr val="1C1C1C"/>
                </a:solidFill>
              </a:rPr>
              <a:t>Next steps:</a:t>
            </a:r>
            <a:endParaRPr lang="en-US" sz="1800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Add additional information to the SIPOC Map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  <a:ea typeface="+mn-ea"/>
              </a:rPr>
              <a:t>Process Purpose statement – why the process exists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  <a:ea typeface="+mn-ea"/>
              </a:rPr>
              <a:t>Process Owner – single individual with overall process responsibility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  <a:ea typeface="+mn-ea"/>
              </a:rPr>
              <a:t>Start and end points of the process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  <a:ea typeface="+mn-ea"/>
              </a:rPr>
              <a:t>Boundaries, Scope and Limitations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Prepare a list of </a:t>
            </a:r>
            <a:r>
              <a:rPr lang="en-US" b="1" dirty="0" smtClean="0">
                <a:solidFill>
                  <a:srgbClr val="1C1C1C"/>
                </a:solidFill>
              </a:rPr>
              <a:t>activities from the SIPOC Map – this will form the basis of process mapping</a:t>
            </a:r>
          </a:p>
          <a:p>
            <a:pPr lvl="2">
              <a:lnSpc>
                <a:spcPct val="120000"/>
              </a:lnSpc>
            </a:pPr>
            <a:endParaRPr lang="en-US" dirty="0">
              <a:solidFill>
                <a:srgbClr val="1C1C1C"/>
              </a:solidFill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A typical list of activities that will go into a SIPOC Map</a:t>
            </a:r>
            <a:br>
              <a:rPr lang="en-US" b="1" kern="1200" dirty="0" smtClean="0">
                <a:solidFill>
                  <a:srgbClr val="1C1C1C"/>
                </a:solidFill>
              </a:rPr>
            </a:br>
            <a:r>
              <a:rPr lang="en-US" b="1" kern="1200" dirty="0" smtClean="0">
                <a:solidFill>
                  <a:srgbClr val="1C1C1C"/>
                </a:solidFill>
              </a:rPr>
              <a:t>Savings Bank Account Opening process</a:t>
            </a: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381000" y="2308225"/>
            <a:ext cx="1660525" cy="6397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>
                <a:solidFill>
                  <a:schemeClr val="bg1"/>
                </a:solidFill>
                <a:latin typeface="Tahoma" pitchFamily="34" charset="0"/>
              </a:rPr>
              <a:t>Branch Process</a:t>
            </a:r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2041525" y="2689225"/>
            <a:ext cx="1662113" cy="6397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>
                <a:solidFill>
                  <a:schemeClr val="bg1"/>
                </a:solidFill>
                <a:latin typeface="Tahoma" pitchFamily="34" charset="0"/>
              </a:rPr>
              <a:t>Doc Checking</a:t>
            </a:r>
          </a:p>
        </p:txBody>
      </p:sp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3703638" y="3070225"/>
            <a:ext cx="1660525" cy="6397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>
                <a:solidFill>
                  <a:schemeClr val="bg1"/>
                </a:solidFill>
                <a:latin typeface="Tahoma" pitchFamily="34" charset="0"/>
              </a:rPr>
              <a:t>Account Opening</a:t>
            </a:r>
          </a:p>
        </p:txBody>
      </p:sp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5364163" y="3451225"/>
            <a:ext cx="1662112" cy="6397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>
                <a:solidFill>
                  <a:schemeClr val="bg1"/>
                </a:solidFill>
                <a:latin typeface="Tahoma" pitchFamily="34" charset="0"/>
              </a:rPr>
              <a:t>Generating Deliverables</a:t>
            </a:r>
          </a:p>
        </p:txBody>
      </p:sp>
      <p:sp>
        <p:nvSpPr>
          <p:cNvPr id="20488" name="Rectangle 7"/>
          <p:cNvSpPr>
            <a:spLocks noChangeArrowheads="1"/>
          </p:cNvSpPr>
          <p:nvPr/>
        </p:nvSpPr>
        <p:spPr bwMode="auto">
          <a:xfrm>
            <a:off x="7026275" y="3832225"/>
            <a:ext cx="1660525" cy="639763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rIns="0"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>
                <a:solidFill>
                  <a:schemeClr val="bg1"/>
                </a:solidFill>
                <a:latin typeface="Tahoma" pitchFamily="34" charset="0"/>
              </a:rPr>
              <a:t>Dispatch of Deliverables</a:t>
            </a:r>
          </a:p>
        </p:txBody>
      </p:sp>
      <p:sp>
        <p:nvSpPr>
          <p:cNvPr id="20489" name="Line 8"/>
          <p:cNvSpPr>
            <a:spLocks noChangeShapeType="1"/>
          </p:cNvSpPr>
          <p:nvPr/>
        </p:nvSpPr>
        <p:spPr bwMode="auto">
          <a:xfrm>
            <a:off x="406400" y="188277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90" name="Text Box 9"/>
          <p:cNvSpPr txBox="1">
            <a:spLocks noChangeArrowheads="1"/>
          </p:cNvSpPr>
          <p:nvPr/>
        </p:nvSpPr>
        <p:spPr bwMode="auto">
          <a:xfrm>
            <a:off x="381000" y="1527175"/>
            <a:ext cx="160337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ct val="20000"/>
              </a:spcAft>
              <a:buSzPct val="90000"/>
            </a:pPr>
            <a:r>
              <a:rPr lang="en-US" sz="1400" dirty="0">
                <a:latin typeface="Tahoma" pitchFamily="34" charset="0"/>
              </a:rPr>
              <a:t>Customer walks in for account opening</a:t>
            </a:r>
          </a:p>
        </p:txBody>
      </p:sp>
      <p:sp>
        <p:nvSpPr>
          <p:cNvPr id="20491" name="Line 10"/>
          <p:cNvSpPr>
            <a:spLocks noChangeShapeType="1"/>
          </p:cNvSpPr>
          <p:nvPr/>
        </p:nvSpPr>
        <p:spPr bwMode="auto">
          <a:xfrm>
            <a:off x="2041525" y="18399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92" name="Text Box 11"/>
          <p:cNvSpPr txBox="1">
            <a:spLocks noChangeArrowheads="1"/>
          </p:cNvSpPr>
          <p:nvPr/>
        </p:nvSpPr>
        <p:spPr bwMode="auto">
          <a:xfrm>
            <a:off x="2041525" y="1895475"/>
            <a:ext cx="142398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ct val="20000"/>
              </a:spcAft>
              <a:buSzPct val="90000"/>
            </a:pPr>
            <a:r>
              <a:rPr lang="en-US" sz="1400">
                <a:latin typeface="Tahoma" pitchFamily="34" charset="0"/>
              </a:rPr>
              <a:t>Application checked at Branch</a:t>
            </a:r>
          </a:p>
        </p:txBody>
      </p:sp>
      <p:sp>
        <p:nvSpPr>
          <p:cNvPr id="20493" name="Line 12"/>
          <p:cNvSpPr>
            <a:spLocks noChangeShapeType="1"/>
          </p:cNvSpPr>
          <p:nvPr/>
        </p:nvSpPr>
        <p:spPr bwMode="auto">
          <a:xfrm>
            <a:off x="3708400" y="224948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94" name="Text Box 13"/>
          <p:cNvSpPr txBox="1">
            <a:spLocks noChangeArrowheads="1"/>
          </p:cNvSpPr>
          <p:nvPr/>
        </p:nvSpPr>
        <p:spPr bwMode="auto">
          <a:xfrm>
            <a:off x="3770313" y="2290763"/>
            <a:ext cx="1247775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ct val="20000"/>
              </a:spcAft>
              <a:buSzPct val="90000"/>
            </a:pPr>
            <a:r>
              <a:rPr lang="en-US" sz="1400">
                <a:latin typeface="Tahoma" pitchFamily="34" charset="0"/>
              </a:rPr>
              <a:t>Application received at RPU</a:t>
            </a:r>
          </a:p>
        </p:txBody>
      </p:sp>
      <p:sp>
        <p:nvSpPr>
          <p:cNvPr id="20495" name="Line 14"/>
          <p:cNvSpPr>
            <a:spLocks noChangeShapeType="1"/>
          </p:cNvSpPr>
          <p:nvPr/>
        </p:nvSpPr>
        <p:spPr bwMode="auto">
          <a:xfrm>
            <a:off x="5364163" y="268922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96" name="Text Box 15"/>
          <p:cNvSpPr txBox="1">
            <a:spLocks noChangeArrowheads="1"/>
          </p:cNvSpPr>
          <p:nvPr/>
        </p:nvSpPr>
        <p:spPr bwMode="auto">
          <a:xfrm>
            <a:off x="5364163" y="2808288"/>
            <a:ext cx="1246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ct val="20000"/>
              </a:spcAft>
              <a:buSzPct val="90000"/>
            </a:pPr>
            <a:r>
              <a:rPr lang="en-US" sz="1400">
                <a:latin typeface="Tahoma" pitchFamily="34" charset="0"/>
              </a:rPr>
              <a:t>Indent by RPU</a:t>
            </a:r>
          </a:p>
        </p:txBody>
      </p:sp>
      <p:sp>
        <p:nvSpPr>
          <p:cNvPr id="20497" name="Line 16"/>
          <p:cNvSpPr>
            <a:spLocks noChangeShapeType="1"/>
          </p:cNvSpPr>
          <p:nvPr/>
        </p:nvSpPr>
        <p:spPr bwMode="auto">
          <a:xfrm>
            <a:off x="7026275" y="3019425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498" name="Text Box 17"/>
          <p:cNvSpPr txBox="1">
            <a:spLocks noChangeArrowheads="1"/>
          </p:cNvSpPr>
          <p:nvPr/>
        </p:nvSpPr>
        <p:spPr bwMode="auto">
          <a:xfrm>
            <a:off x="6962775" y="2667000"/>
            <a:ext cx="15922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spcAft>
                <a:spcPct val="20000"/>
              </a:spcAft>
              <a:buSzPct val="90000"/>
            </a:pPr>
            <a:r>
              <a:rPr lang="en-US" sz="1400">
                <a:latin typeface="Tahoma" pitchFamily="34" charset="0"/>
              </a:rPr>
              <a:t>Deliverables generated</a:t>
            </a:r>
          </a:p>
        </p:txBody>
      </p:sp>
      <p:sp>
        <p:nvSpPr>
          <p:cNvPr id="20499" name="Line 18"/>
          <p:cNvSpPr>
            <a:spLocks noChangeShapeType="1"/>
          </p:cNvSpPr>
          <p:nvPr/>
        </p:nvSpPr>
        <p:spPr bwMode="auto">
          <a:xfrm>
            <a:off x="8656638" y="336391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500" name="Text Box 19"/>
          <p:cNvSpPr txBox="1">
            <a:spLocks noChangeArrowheads="1"/>
          </p:cNvSpPr>
          <p:nvPr/>
        </p:nvSpPr>
        <p:spPr bwMode="auto">
          <a:xfrm>
            <a:off x="7026275" y="3306763"/>
            <a:ext cx="1660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spcAft>
                <a:spcPct val="20000"/>
              </a:spcAft>
              <a:buSzPct val="90000"/>
            </a:pPr>
            <a:r>
              <a:rPr lang="en-US" sz="1400">
                <a:latin typeface="Tahoma" pitchFamily="34" charset="0"/>
              </a:rPr>
              <a:t>Customer receives deliverables</a:t>
            </a:r>
          </a:p>
        </p:txBody>
      </p:sp>
      <p:sp>
        <p:nvSpPr>
          <p:cNvPr id="20501" name="Rectangle 20"/>
          <p:cNvSpPr>
            <a:spLocks noChangeArrowheads="1"/>
          </p:cNvSpPr>
          <p:nvPr/>
        </p:nvSpPr>
        <p:spPr bwMode="auto">
          <a:xfrm>
            <a:off x="406400" y="2974975"/>
            <a:ext cx="1577975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400">
                <a:latin typeface="Tahoma" pitchFamily="34" charset="0"/>
              </a:rPr>
              <a:t>Customer inquires for correct desk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400">
                <a:latin typeface="Tahoma" pitchFamily="34" charset="0"/>
              </a:rPr>
              <a:t>Customer collects form for application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400">
                <a:latin typeface="Tahoma" pitchFamily="34" charset="0"/>
              </a:rPr>
              <a:t>Branch explains product details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400">
                <a:latin typeface="Tahoma" pitchFamily="34" charset="0"/>
              </a:rPr>
              <a:t>Customer submits docs and application</a:t>
            </a:r>
          </a:p>
        </p:txBody>
      </p:sp>
      <p:sp>
        <p:nvSpPr>
          <p:cNvPr id="20502" name="Rectangle 21"/>
          <p:cNvSpPr>
            <a:spLocks noChangeArrowheads="1"/>
          </p:cNvSpPr>
          <p:nvPr/>
        </p:nvSpPr>
        <p:spPr bwMode="auto">
          <a:xfrm>
            <a:off x="2071688" y="3341688"/>
            <a:ext cx="1576387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400" dirty="0">
                <a:latin typeface="Tahoma" pitchFamily="34" charset="0"/>
              </a:rPr>
              <a:t>Branch receives docs / salesperson collects docs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400" dirty="0">
                <a:latin typeface="Tahoma" pitchFamily="34" charset="0"/>
              </a:rPr>
              <a:t>Branch deposits </a:t>
            </a:r>
            <a:r>
              <a:rPr lang="en-US" sz="1400" dirty="0" err="1">
                <a:latin typeface="Tahoma" pitchFamily="34" charset="0"/>
              </a:rPr>
              <a:t>cheques</a:t>
            </a:r>
            <a:endParaRPr lang="en-US" sz="1400" dirty="0">
              <a:latin typeface="Tahoma" pitchFamily="34" charset="0"/>
            </a:endParaRP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400" dirty="0">
                <a:latin typeface="Tahoma" pitchFamily="34" charset="0"/>
              </a:rPr>
              <a:t>Branch sends application form and docs to RPU</a:t>
            </a:r>
          </a:p>
        </p:txBody>
      </p:sp>
      <p:sp>
        <p:nvSpPr>
          <p:cNvPr id="20503" name="Rectangle 22"/>
          <p:cNvSpPr>
            <a:spLocks noChangeArrowheads="1"/>
          </p:cNvSpPr>
          <p:nvPr/>
        </p:nvSpPr>
        <p:spPr bwMode="auto">
          <a:xfrm>
            <a:off x="3741738" y="3736975"/>
            <a:ext cx="1577975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400">
                <a:latin typeface="Tahoma" pitchFamily="34" charset="0"/>
              </a:rPr>
              <a:t>RPU reviews application and scrutinizes documents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400">
                <a:latin typeface="Tahoma" pitchFamily="34" charset="0"/>
              </a:rPr>
              <a:t>RPU does data entry and opens account in system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400">
                <a:latin typeface="Tahoma" pitchFamily="34" charset="0"/>
              </a:rPr>
              <a:t>RPU indents deliverables</a:t>
            </a:r>
          </a:p>
        </p:txBody>
      </p:sp>
      <p:sp>
        <p:nvSpPr>
          <p:cNvPr id="20504" name="Rectangle 23"/>
          <p:cNvSpPr>
            <a:spLocks noChangeArrowheads="1"/>
          </p:cNvSpPr>
          <p:nvPr/>
        </p:nvSpPr>
        <p:spPr bwMode="auto">
          <a:xfrm>
            <a:off x="5391150" y="4117975"/>
            <a:ext cx="1577975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400">
                <a:latin typeface="Tahoma" pitchFamily="34" charset="0"/>
              </a:rPr>
              <a:t>Deliverables Team gets indent from system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400">
                <a:latin typeface="Tahoma" pitchFamily="34" charset="0"/>
              </a:rPr>
              <a:t>Deliverables team generates deliverables</a:t>
            </a:r>
          </a:p>
        </p:txBody>
      </p:sp>
      <p:sp>
        <p:nvSpPr>
          <p:cNvPr id="20505" name="Rectangle 24"/>
          <p:cNvSpPr>
            <a:spLocks noChangeArrowheads="1"/>
          </p:cNvSpPr>
          <p:nvPr/>
        </p:nvSpPr>
        <p:spPr bwMode="auto">
          <a:xfrm>
            <a:off x="7040563" y="4498975"/>
            <a:ext cx="1577975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400">
                <a:latin typeface="Tahoma" pitchFamily="34" charset="0"/>
              </a:rPr>
              <a:t>Deliverables sorted by location/courier</a:t>
            </a:r>
          </a:p>
          <a:p>
            <a:pPr marL="171450" indent="-171450">
              <a:spcBef>
                <a:spcPct val="20000"/>
              </a:spcBef>
              <a:spcAft>
                <a:spcPct val="20000"/>
              </a:spcAft>
              <a:buSzPct val="90000"/>
              <a:buFontTx/>
              <a:buChar char="•"/>
            </a:pPr>
            <a:r>
              <a:rPr lang="en-US" sz="1400">
                <a:latin typeface="Tahoma" pitchFamily="34" charset="0"/>
              </a:rPr>
              <a:t>Deliverables sent to Branch / Customer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kern="1200" dirty="0" smtClean="0">
                <a:solidFill>
                  <a:srgbClr val="1C1C1C"/>
                </a:solidFill>
              </a:rPr>
              <a:t>Flow Diagrams</a:t>
            </a:r>
          </a:p>
        </p:txBody>
      </p:sp>
      <p:sp>
        <p:nvSpPr>
          <p:cNvPr id="23556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>
                <a:solidFill>
                  <a:srgbClr val="1C1C1C"/>
                </a:solidFill>
              </a:rPr>
              <a:t>	" Draw a flowchart for whatever you do.  Until you do, you do not know what you are doing, you just have a job.”</a:t>
            </a:r>
          </a:p>
          <a:p>
            <a:endParaRPr lang="en-US" smtClean="0">
              <a:solidFill>
                <a:srgbClr val="1C1C1C"/>
              </a:solidFill>
            </a:endParaRPr>
          </a:p>
          <a:p>
            <a:pPr lvl="2">
              <a:buFontTx/>
              <a:buNone/>
            </a:pPr>
            <a:r>
              <a:rPr lang="en-US" smtClean="0">
                <a:solidFill>
                  <a:srgbClr val="1C1C1C"/>
                </a:solidFill>
              </a:rPr>
              <a:t> -- Dr. W. Edwards Deming.</a:t>
            </a:r>
          </a:p>
          <a:p>
            <a:endParaRPr lang="en-US" smtClean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Flowcharting: Mapping the process at an activity level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160338" y="1752600"/>
            <a:ext cx="8821737" cy="4797425"/>
          </a:xfrm>
        </p:spPr>
        <p:txBody>
          <a:bodyPr/>
          <a:lstStyle/>
          <a:p>
            <a:r>
              <a:rPr lang="en-US" dirty="0" smtClean="0">
                <a:solidFill>
                  <a:srgbClr val="1C1C1C"/>
                </a:solidFill>
              </a:rPr>
              <a:t>Document the processes in detail, based on process walkthrough  </a:t>
            </a:r>
          </a:p>
          <a:p>
            <a:r>
              <a:rPr lang="en-US" dirty="0" smtClean="0">
                <a:solidFill>
                  <a:srgbClr val="1C1C1C"/>
                </a:solidFill>
              </a:rPr>
              <a:t>For graphical process flow mapping common symbols used are as follows</a:t>
            </a:r>
          </a:p>
        </p:txBody>
      </p:sp>
      <p:sp>
        <p:nvSpPr>
          <p:cNvPr id="4" name="Flowchart: Terminator 3"/>
          <p:cNvSpPr/>
          <p:nvPr/>
        </p:nvSpPr>
        <p:spPr bwMode="auto">
          <a:xfrm>
            <a:off x="461963" y="3052763"/>
            <a:ext cx="1828800" cy="731837"/>
          </a:xfrm>
          <a:prstGeom prst="flowChartTerminator">
            <a:avLst/>
          </a:prstGeom>
          <a:solidFill>
            <a:srgbClr val="2666A6"/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400" b="1" dirty="0">
                <a:solidFill>
                  <a:schemeClr val="bg1"/>
                </a:solidFill>
                <a:latin typeface="Arial" charset="0"/>
                <a:cs typeface="Arial" charset="0"/>
              </a:rPr>
              <a:t>Terminator</a:t>
            </a:r>
          </a:p>
        </p:txBody>
      </p:sp>
      <p:sp>
        <p:nvSpPr>
          <p:cNvPr id="5" name="Flowchart: Process 4"/>
          <p:cNvSpPr/>
          <p:nvPr/>
        </p:nvSpPr>
        <p:spPr bwMode="auto">
          <a:xfrm>
            <a:off x="461963" y="4121150"/>
            <a:ext cx="1828800" cy="731838"/>
          </a:xfrm>
          <a:prstGeom prst="flowChartProcess">
            <a:avLst/>
          </a:prstGeom>
          <a:solidFill>
            <a:srgbClr val="33CC33"/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400" b="1" dirty="0">
                <a:solidFill>
                  <a:schemeClr val="bg1"/>
                </a:solidFill>
                <a:latin typeface="Arial" charset="0"/>
                <a:cs typeface="Arial" charset="0"/>
              </a:rPr>
              <a:t>Process</a:t>
            </a:r>
          </a:p>
        </p:txBody>
      </p:sp>
      <p:sp>
        <p:nvSpPr>
          <p:cNvPr id="6" name="Flowchart: Decision 5"/>
          <p:cNvSpPr/>
          <p:nvPr/>
        </p:nvSpPr>
        <p:spPr bwMode="auto">
          <a:xfrm>
            <a:off x="4570413" y="2962275"/>
            <a:ext cx="1828800" cy="914400"/>
          </a:xfrm>
          <a:prstGeom prst="flowChartDecision">
            <a:avLst/>
          </a:prstGeom>
          <a:solidFill>
            <a:srgbClr val="FF6600"/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400" b="1" dirty="0">
                <a:solidFill>
                  <a:schemeClr val="bg1"/>
                </a:solidFill>
                <a:latin typeface="Arial" charset="0"/>
                <a:cs typeface="Arial" charset="0"/>
              </a:rPr>
              <a:t>Decision box</a:t>
            </a:r>
          </a:p>
        </p:txBody>
      </p:sp>
      <p:sp>
        <p:nvSpPr>
          <p:cNvPr id="7" name="Right Arrow 6"/>
          <p:cNvSpPr/>
          <p:nvPr/>
        </p:nvSpPr>
        <p:spPr bwMode="auto">
          <a:xfrm>
            <a:off x="690563" y="5129213"/>
            <a:ext cx="1371600" cy="1096962"/>
          </a:xfrm>
          <a:prstGeom prst="rightArrow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400" b="1" dirty="0">
                <a:solidFill>
                  <a:schemeClr val="bg1"/>
                </a:solidFill>
                <a:latin typeface="Arial" charset="0"/>
                <a:cs typeface="Arial" charset="0"/>
              </a:rPr>
              <a:t>Off page Connector</a:t>
            </a:r>
          </a:p>
        </p:txBody>
      </p:sp>
      <p:sp>
        <p:nvSpPr>
          <p:cNvPr id="8" name="Flowchart: Connector 7"/>
          <p:cNvSpPr/>
          <p:nvPr/>
        </p:nvSpPr>
        <p:spPr bwMode="auto">
          <a:xfrm>
            <a:off x="5164138" y="4167188"/>
            <a:ext cx="641350" cy="639762"/>
          </a:xfrm>
          <a:prstGeom prst="flowChartConnector">
            <a:avLst/>
          </a:prstGeom>
          <a:solidFill>
            <a:srgbClr val="3366FF"/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200" b="1" dirty="0">
                <a:solidFill>
                  <a:schemeClr val="bg1"/>
                </a:solidFill>
                <a:latin typeface="Arial" charset="0"/>
                <a:cs typeface="Arial" charset="0"/>
              </a:rPr>
              <a:t>On page</a:t>
            </a:r>
          </a:p>
        </p:txBody>
      </p:sp>
      <p:sp>
        <p:nvSpPr>
          <p:cNvPr id="9" name="Flowchart: Document 8"/>
          <p:cNvSpPr/>
          <p:nvPr/>
        </p:nvSpPr>
        <p:spPr bwMode="auto">
          <a:xfrm>
            <a:off x="4570413" y="5145088"/>
            <a:ext cx="1828800" cy="1065212"/>
          </a:xfrm>
          <a:prstGeom prst="flowChartDocument">
            <a:avLst/>
          </a:prstGeom>
          <a:solidFill>
            <a:srgbClr val="FF0000"/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400" b="1" dirty="0">
                <a:solidFill>
                  <a:schemeClr val="bg1"/>
                </a:solidFill>
                <a:latin typeface="Arial" charset="0"/>
                <a:cs typeface="Arial" charset="0"/>
              </a:rPr>
              <a:t>Documents</a:t>
            </a:r>
          </a:p>
        </p:txBody>
      </p:sp>
      <p:sp>
        <p:nvSpPr>
          <p:cNvPr id="37898" name="TextBox 9"/>
          <p:cNvSpPr txBox="1">
            <a:spLocks noChangeArrowheads="1"/>
          </p:cNvSpPr>
          <p:nvPr/>
        </p:nvSpPr>
        <p:spPr bwMode="auto">
          <a:xfrm>
            <a:off x="2484438" y="3187700"/>
            <a:ext cx="165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/>
              <a:t>Indicates the start or end of a process</a:t>
            </a:r>
          </a:p>
        </p:txBody>
      </p:sp>
      <p:sp>
        <p:nvSpPr>
          <p:cNvPr id="37899" name="TextBox 10"/>
          <p:cNvSpPr txBox="1">
            <a:spLocks noChangeArrowheads="1"/>
          </p:cNvSpPr>
          <p:nvPr/>
        </p:nvSpPr>
        <p:spPr bwMode="auto">
          <a:xfrm>
            <a:off x="2484438" y="4256088"/>
            <a:ext cx="1651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/>
              <a:t>Used to specify any activity carried out</a:t>
            </a:r>
          </a:p>
        </p:txBody>
      </p:sp>
      <p:sp>
        <p:nvSpPr>
          <p:cNvPr id="37900" name="TextBox 11"/>
          <p:cNvSpPr txBox="1">
            <a:spLocks noChangeArrowheads="1"/>
          </p:cNvSpPr>
          <p:nvPr/>
        </p:nvSpPr>
        <p:spPr bwMode="auto">
          <a:xfrm>
            <a:off x="2484438" y="5446713"/>
            <a:ext cx="1651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/>
              <a:t>Used to link from one page to another </a:t>
            </a:r>
          </a:p>
        </p:txBody>
      </p:sp>
      <p:sp>
        <p:nvSpPr>
          <p:cNvPr id="37901" name="TextBox 12"/>
          <p:cNvSpPr txBox="1">
            <a:spLocks noChangeArrowheads="1"/>
          </p:cNvSpPr>
          <p:nvPr/>
        </p:nvSpPr>
        <p:spPr bwMode="auto">
          <a:xfrm>
            <a:off x="6499225" y="3187700"/>
            <a:ext cx="1812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/>
              <a:t>Indicates a decision  (Yes/No) is being taken</a:t>
            </a:r>
          </a:p>
        </p:txBody>
      </p:sp>
      <p:sp>
        <p:nvSpPr>
          <p:cNvPr id="37902" name="TextBox 13"/>
          <p:cNvSpPr txBox="1">
            <a:spLocks noChangeArrowheads="1"/>
          </p:cNvSpPr>
          <p:nvPr/>
        </p:nvSpPr>
        <p:spPr bwMode="auto">
          <a:xfrm>
            <a:off x="6499225" y="4256088"/>
            <a:ext cx="1651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/>
              <a:t>Used to link within the page</a:t>
            </a:r>
          </a:p>
        </p:txBody>
      </p:sp>
      <p:sp>
        <p:nvSpPr>
          <p:cNvPr id="37903" name="TextBox 14"/>
          <p:cNvSpPr txBox="1">
            <a:spLocks noChangeArrowheads="1"/>
          </p:cNvSpPr>
          <p:nvPr/>
        </p:nvSpPr>
        <p:spPr bwMode="auto">
          <a:xfrm>
            <a:off x="6499225" y="5446713"/>
            <a:ext cx="1651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/>
              <a:t>Used to specify standards &amp; policies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There are additional flowcharting elements that can also be used if required</a:t>
            </a:r>
            <a:endParaRPr lang="en-US" b="1" kern="1200" dirty="0">
              <a:solidFill>
                <a:srgbClr val="1C1C1C"/>
              </a:solidFill>
            </a:endParaRPr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>
            <a:off x="495300" y="2397443"/>
            <a:ext cx="1828800" cy="731520"/>
          </a:xfrm>
          <a:prstGeom prst="flowChartInputOutput">
            <a:avLst/>
          </a:prstGeom>
          <a:solidFill>
            <a:srgbClr val="FFD009"/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algn="ctr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sz="1400" b="1" dirty="0" smtClean="0">
                <a:ln w="28575" cap="flat" cmpd="sng" algn="ctr">
                  <a:solidFill>
                    <a:srgbClr val="1C1C1C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bg1"/>
                </a:solidFill>
              </a:rPr>
              <a:t>Input / Output</a:t>
            </a:r>
            <a:endParaRPr lang="en-US" sz="1400" b="1" dirty="0">
              <a:ln w="28575" cap="flat" cmpd="sng" algn="ctr">
                <a:solidFill>
                  <a:srgbClr val="1C1C1C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bg1"/>
              </a:solidFill>
            </a:endParaRPr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6759575" y="4815839"/>
            <a:ext cx="1828800" cy="1069848"/>
          </a:xfrm>
          <a:prstGeom prst="flowChartMultidocument">
            <a:avLst/>
          </a:prstGeom>
          <a:solidFill>
            <a:srgbClr val="008000"/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algn="ctr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Forms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9" name="AutoShape 9"/>
          <p:cNvSpPr>
            <a:spLocks noChangeArrowheads="1"/>
          </p:cNvSpPr>
          <p:nvPr/>
        </p:nvSpPr>
        <p:spPr bwMode="auto">
          <a:xfrm>
            <a:off x="495300" y="3558540"/>
            <a:ext cx="1828800" cy="731520"/>
          </a:xfrm>
          <a:prstGeom prst="flowChartManualOperation">
            <a:avLst/>
          </a:prstGeom>
          <a:solidFill>
            <a:srgbClr val="FF0000"/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algn="ctr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Manual Operation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0" name="AutoShape 39"/>
          <p:cNvSpPr>
            <a:spLocks noChangeArrowheads="1"/>
          </p:cNvSpPr>
          <p:nvPr/>
        </p:nvSpPr>
        <p:spPr bwMode="auto">
          <a:xfrm>
            <a:off x="495300" y="4815839"/>
            <a:ext cx="1828800" cy="731520"/>
          </a:xfrm>
          <a:prstGeom prst="flowChartManualInput">
            <a:avLst/>
          </a:prstGeom>
          <a:solidFill>
            <a:srgbClr val="3366FF"/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algn="ctr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Manual Input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1" name="AutoShape 10"/>
          <p:cNvSpPr>
            <a:spLocks noChangeArrowheads="1"/>
          </p:cNvSpPr>
          <p:nvPr/>
        </p:nvSpPr>
        <p:spPr bwMode="auto">
          <a:xfrm>
            <a:off x="3656013" y="2377440"/>
            <a:ext cx="1828800" cy="731520"/>
          </a:xfrm>
          <a:prstGeom prst="flowChartMagneticDisk">
            <a:avLst/>
          </a:prstGeom>
          <a:solidFill>
            <a:srgbClr val="FD8B84"/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algn="ctr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Database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2" name="AutoShape 15"/>
          <p:cNvSpPr>
            <a:spLocks noChangeArrowheads="1"/>
          </p:cNvSpPr>
          <p:nvPr/>
        </p:nvSpPr>
        <p:spPr bwMode="auto">
          <a:xfrm>
            <a:off x="4125913" y="3558540"/>
            <a:ext cx="1358900" cy="731520"/>
          </a:xfrm>
          <a:prstGeom prst="flowChartDelay">
            <a:avLst/>
          </a:prstGeom>
          <a:solidFill>
            <a:schemeClr val="bg2">
              <a:lumMod val="50000"/>
            </a:scheme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algn="ctr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Wait / Delay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3" name="AutoShape 17"/>
          <p:cNvSpPr>
            <a:spLocks noChangeArrowheads="1"/>
          </p:cNvSpPr>
          <p:nvPr/>
        </p:nvSpPr>
        <p:spPr bwMode="auto">
          <a:xfrm>
            <a:off x="3592513" y="4910582"/>
            <a:ext cx="1828800" cy="731520"/>
          </a:xfrm>
          <a:prstGeom prst="flowChartMerge">
            <a:avLst/>
          </a:prstGeom>
          <a:solidFill>
            <a:srgbClr val="FF6600"/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algn="ctr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Storage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4" name="AutoShape 41"/>
          <p:cNvSpPr>
            <a:spLocks noChangeArrowheads="1"/>
          </p:cNvSpPr>
          <p:nvPr/>
        </p:nvSpPr>
        <p:spPr bwMode="auto">
          <a:xfrm>
            <a:off x="6759575" y="2377440"/>
            <a:ext cx="1828800" cy="731520"/>
          </a:xfrm>
          <a:prstGeom prst="flowChartPreparation">
            <a:avLst/>
          </a:prstGeom>
          <a:solidFill>
            <a:srgbClr val="33CC33"/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algn="ctr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Preparation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5" name="AutoShape 44"/>
          <p:cNvSpPr>
            <a:spLocks noChangeArrowheads="1"/>
          </p:cNvSpPr>
          <p:nvPr/>
        </p:nvSpPr>
        <p:spPr bwMode="auto">
          <a:xfrm>
            <a:off x="6810375" y="3558540"/>
            <a:ext cx="1828800" cy="73152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000090"/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/>
          <a:p>
            <a:pPr algn="ctr">
              <a:spcBef>
                <a:spcPct val="20000"/>
              </a:spcBef>
              <a:spcAft>
                <a:spcPct val="20000"/>
              </a:spcAft>
              <a:defRPr/>
            </a:pPr>
            <a:r>
              <a:rPr lang="en-US" sz="1400" b="1" dirty="0" smtClean="0">
                <a:solidFill>
                  <a:schemeClr val="bg1"/>
                </a:solidFill>
              </a:rPr>
              <a:t>Research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608013"/>
            <a:ext cx="8786812" cy="820737"/>
          </a:xfrm>
        </p:spPr>
        <p:txBody>
          <a:bodyPr/>
          <a:lstStyle/>
          <a:p>
            <a:pPr eaLnBrk="1" hangingPunct="1"/>
            <a:r>
              <a:rPr lang="en-US" b="1" dirty="0" smtClean="0"/>
              <a:t>Agenda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61925" y="1752600"/>
            <a:ext cx="8804275" cy="2209800"/>
          </a:xfrm>
        </p:spPr>
        <p:txBody>
          <a:bodyPr/>
          <a:lstStyle/>
          <a:p>
            <a:pPr lvl="1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High Level Process mapping 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Flowcharting / activity level process mapping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Identifying problem / improvement areas</a:t>
            </a: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20143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172530" y="486093"/>
            <a:ext cx="8805862" cy="755650"/>
          </a:xfrm>
        </p:spPr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The Four Field mapping template</a:t>
            </a:r>
          </a:p>
        </p:txBody>
      </p:sp>
      <p:pic>
        <p:nvPicPr>
          <p:cNvPr id="389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1963" y="1295400"/>
            <a:ext cx="8185150" cy="4602163"/>
          </a:xfrm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61963" y="1814513"/>
            <a:ext cx="7437437" cy="982662"/>
            <a:chOff x="461963" y="1815153"/>
            <a:chExt cx="7437437" cy="982638"/>
          </a:xfrm>
        </p:grpSpPr>
        <p:sp>
          <p:nvSpPr>
            <p:cNvPr id="38930" name="Rounded Rectangle 4"/>
            <p:cNvSpPr>
              <a:spLocks noChangeArrowheads="1"/>
            </p:cNvSpPr>
            <p:nvPr/>
          </p:nvSpPr>
          <p:spPr bwMode="auto">
            <a:xfrm>
              <a:off x="461963" y="1815153"/>
              <a:ext cx="7437437" cy="982638"/>
            </a:xfrm>
            <a:prstGeom prst="roundRect">
              <a:avLst>
                <a:gd name="adj" fmla="val 16667"/>
              </a:avLst>
            </a:prstGeom>
            <a:noFill/>
            <a:ln w="57150" algn="ctr">
              <a:solidFill>
                <a:srgbClr val="00518E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38931" name="Rounded Rectangular Callout 5"/>
            <p:cNvSpPr>
              <a:spLocks noChangeArrowheads="1"/>
            </p:cNvSpPr>
            <p:nvPr/>
          </p:nvSpPr>
          <p:spPr bwMode="auto">
            <a:xfrm>
              <a:off x="4230807" y="1978925"/>
              <a:ext cx="2142699" cy="559558"/>
            </a:xfrm>
            <a:prstGeom prst="wedgeRoundRectCallout">
              <a:avLst>
                <a:gd name="adj1" fmla="val -89625"/>
                <a:gd name="adj2" fmla="val 55185"/>
                <a:gd name="adj3" fmla="val 16667"/>
              </a:avLst>
            </a:prstGeom>
            <a:solidFill>
              <a:srgbClr val="33CC33"/>
            </a:solidFill>
            <a:ln w="9525" algn="ctr">
              <a:solidFill>
                <a:srgbClr val="00518E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200" b="1">
                  <a:solidFill>
                    <a:schemeClr val="bg1"/>
                  </a:solidFill>
                </a:rPr>
                <a:t>(2)  Standards / Policies / Templates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95288" y="915988"/>
            <a:ext cx="6292850" cy="942975"/>
            <a:chOff x="421019" y="900752"/>
            <a:chExt cx="6292093" cy="941696"/>
          </a:xfrm>
          <a:blipFill rotWithShape="1">
            <a:blip r:embed="rId4"/>
            <a:tile tx="0" ty="0" sx="100000" sy="100000" flip="none" algn="tl"/>
          </a:blipFill>
        </p:grpSpPr>
        <p:sp>
          <p:nvSpPr>
            <p:cNvPr id="38928" name="Rounded Rectangle 8"/>
            <p:cNvSpPr>
              <a:spLocks noChangeArrowheads="1"/>
            </p:cNvSpPr>
            <p:nvPr/>
          </p:nvSpPr>
          <p:spPr bwMode="auto">
            <a:xfrm>
              <a:off x="421019" y="1269242"/>
              <a:ext cx="3291171" cy="57320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algn="ctr">
              <a:solidFill>
                <a:srgbClr val="00518E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38929" name="Rounded Rectangular Callout 9"/>
            <p:cNvSpPr>
              <a:spLocks noChangeArrowheads="1"/>
            </p:cNvSpPr>
            <p:nvPr/>
          </p:nvSpPr>
          <p:spPr bwMode="auto">
            <a:xfrm>
              <a:off x="4570413" y="900752"/>
              <a:ext cx="2142699" cy="559558"/>
            </a:xfrm>
            <a:prstGeom prst="wedgeRoundRectCallout">
              <a:avLst>
                <a:gd name="adj1" fmla="val -89625"/>
                <a:gd name="adj2" fmla="val 55185"/>
                <a:gd name="adj3" fmla="val 16667"/>
              </a:avLst>
            </a:prstGeom>
            <a:grpFill/>
            <a:ln w="9525" algn="ctr">
              <a:solidFill>
                <a:srgbClr val="00518E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200" b="1" dirty="0">
                  <a:ln>
                    <a:solidFill>
                      <a:srgbClr val="1C1C1C"/>
                    </a:solidFill>
                  </a:ln>
                  <a:solidFill>
                    <a:schemeClr val="bg1"/>
                  </a:solidFill>
                </a:rPr>
                <a:t>(1) Phase</a:t>
              </a:r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461963" y="2757488"/>
            <a:ext cx="3087687" cy="3140075"/>
            <a:chOff x="461963" y="2756847"/>
            <a:chExt cx="3086930" cy="3140715"/>
          </a:xfrm>
          <a:solidFill>
            <a:srgbClr val="FF6600"/>
          </a:solidFill>
        </p:grpSpPr>
        <p:sp>
          <p:nvSpPr>
            <p:cNvPr id="38926" name="Rounded Rectangle 12"/>
            <p:cNvSpPr>
              <a:spLocks noChangeArrowheads="1"/>
            </p:cNvSpPr>
            <p:nvPr/>
          </p:nvSpPr>
          <p:spPr bwMode="auto">
            <a:xfrm>
              <a:off x="461963" y="2756847"/>
              <a:ext cx="493380" cy="3140715"/>
            </a:xfrm>
            <a:prstGeom prst="roundRect">
              <a:avLst>
                <a:gd name="adj" fmla="val 16667"/>
              </a:avLst>
            </a:prstGeom>
            <a:grpFill/>
            <a:ln w="57150" algn="ctr">
              <a:solidFill>
                <a:srgbClr val="00518E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38927" name="Rounded Rectangular Callout 13"/>
            <p:cNvSpPr>
              <a:spLocks noChangeArrowheads="1"/>
            </p:cNvSpPr>
            <p:nvPr/>
          </p:nvSpPr>
          <p:spPr bwMode="auto">
            <a:xfrm>
              <a:off x="1406194" y="2866267"/>
              <a:ext cx="2142699" cy="559558"/>
            </a:xfrm>
            <a:prstGeom prst="wedgeRoundRectCallout">
              <a:avLst>
                <a:gd name="adj1" fmla="val -69880"/>
                <a:gd name="adj2" fmla="val 103963"/>
                <a:gd name="adj3" fmla="val 16667"/>
              </a:avLst>
            </a:prstGeom>
            <a:grpFill/>
            <a:ln w="9525" algn="ctr">
              <a:solidFill>
                <a:srgbClr val="00518E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200" b="1">
                  <a:solidFill>
                    <a:schemeClr val="bg1"/>
                  </a:solidFill>
                </a:rPr>
                <a:t>(3) The players involved in the process</a:t>
              </a:r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003300" y="2921000"/>
            <a:ext cx="7645400" cy="2976563"/>
            <a:chOff x="1064526" y="2920621"/>
            <a:chExt cx="7644500" cy="2976942"/>
          </a:xfrm>
        </p:grpSpPr>
        <p:sp>
          <p:nvSpPr>
            <p:cNvPr id="38924" name="Rounded Rectangle 16"/>
            <p:cNvSpPr>
              <a:spLocks noChangeArrowheads="1"/>
            </p:cNvSpPr>
            <p:nvPr/>
          </p:nvSpPr>
          <p:spPr bwMode="auto">
            <a:xfrm>
              <a:off x="1064526" y="2920621"/>
              <a:ext cx="7644500" cy="2976942"/>
            </a:xfrm>
            <a:prstGeom prst="roundRect">
              <a:avLst>
                <a:gd name="adj" fmla="val 16667"/>
              </a:avLst>
            </a:prstGeom>
            <a:noFill/>
            <a:ln w="57150" algn="ctr">
              <a:solidFill>
                <a:srgbClr val="00518E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38925" name="Rounded Rectangular Callout 17"/>
            <p:cNvSpPr>
              <a:spLocks noChangeArrowheads="1"/>
            </p:cNvSpPr>
            <p:nvPr/>
          </p:nvSpPr>
          <p:spPr bwMode="auto">
            <a:xfrm>
              <a:off x="5040432" y="4246728"/>
              <a:ext cx="2142699" cy="559558"/>
            </a:xfrm>
            <a:prstGeom prst="wedgeRoundRectCallout">
              <a:avLst>
                <a:gd name="adj1" fmla="val -89625"/>
                <a:gd name="adj2" fmla="val 55185"/>
                <a:gd name="adj3" fmla="val 16667"/>
              </a:avLst>
            </a:prstGeom>
            <a:solidFill>
              <a:srgbClr val="00518E"/>
            </a:solidFill>
            <a:ln w="9525" algn="ctr">
              <a:solidFill>
                <a:srgbClr val="00518E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200" b="1">
                  <a:solidFill>
                    <a:schemeClr val="bg1"/>
                  </a:solidFill>
                </a:rPr>
                <a:t>(4)  The actual process activity wise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The process of ‘Process Mapping’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Begin at the first step in the process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Develop the remaining steps in the process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What happens next &amp; why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What decision (Yes / No) is taken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Add any Standards, Policies or Templates that are used 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Enter the process step in the row of the player responsible for it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Flow to additional pages using the ‘Off Page’ connector if the entire process does not fit on the page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Add the end point of the process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Building a process map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8380413" y="5935663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spcAft>
                <a:spcPct val="20000"/>
              </a:spcAft>
              <a:buSzPct val="90000"/>
            </a:pPr>
            <a:r>
              <a:rPr lang="en-US" sz="1400" b="1">
                <a:latin typeface="Tahoma" pitchFamily="34" charset="0"/>
              </a:rPr>
              <a:t>contd.</a:t>
            </a:r>
          </a:p>
        </p:txBody>
      </p:sp>
      <p:sp>
        <p:nvSpPr>
          <p:cNvPr id="40968" name="Content Placeholder 7"/>
          <p:cNvSpPr>
            <a:spLocks noGrp="1"/>
          </p:cNvSpPr>
          <p:nvPr>
            <p:ph idx="1"/>
          </p:nvPr>
        </p:nvSpPr>
        <p:spPr>
          <a:xfrm>
            <a:off x="160338" y="1581144"/>
            <a:ext cx="8821737" cy="4659319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Get a cross-functional team of all front-line process players to participate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Discuss &amp; define the start and end-points accurately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List all the players in field 1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Start mapping the process activities one after the other clearly marking the flow of the activities with arrows in field 2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What happens next?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Why?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Decisions (yes/ no, if possible)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Identify/ emphasize wait times</a:t>
            </a:r>
          </a:p>
          <a:p>
            <a:pPr>
              <a:lnSpc>
                <a:spcPct val="120000"/>
              </a:lnSpc>
              <a:buNone/>
            </a:pPr>
            <a:endParaRPr lang="en-US" dirty="0" smtClean="0">
              <a:solidFill>
                <a:srgbClr val="1C1C1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338" y="562601"/>
            <a:ext cx="8805862" cy="755650"/>
          </a:xfrm>
        </p:spPr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Building a process map… (contd.)</a:t>
            </a:r>
          </a:p>
        </p:txBody>
      </p:sp>
      <p:sp>
        <p:nvSpPr>
          <p:cNvPr id="41987" name="Content Placeholder 6"/>
          <p:cNvSpPr>
            <a:spLocks noGrp="1"/>
          </p:cNvSpPr>
          <p:nvPr>
            <p:ph idx="1"/>
          </p:nvPr>
        </p:nvSpPr>
        <p:spPr>
          <a:xfrm>
            <a:off x="160338" y="1400168"/>
            <a:ext cx="8821737" cy="468789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Note down the relevant policies (rules governing the process activity), the standards (formats, templates used for the process activity) and any responsibility for the particular process activity in field 3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Keep building the time-line in field 4 and finish with end-point; mark completion of any phase with distinct end-points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Allocate time for each process activity on the map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All team members must agree on time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Total the time of each activity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Do a reality check – does it make sense?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At the end of each phase, discuss &amp; affix the appropriate process mapping notation</a:t>
            </a:r>
          </a:p>
        </p:txBody>
      </p:sp>
      <p:sp>
        <p:nvSpPr>
          <p:cNvPr id="41992" name="Text Box 4"/>
          <p:cNvSpPr txBox="1">
            <a:spLocks noChangeArrowheads="1"/>
          </p:cNvSpPr>
          <p:nvPr/>
        </p:nvSpPr>
        <p:spPr bwMode="auto">
          <a:xfrm>
            <a:off x="8380413" y="5935663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spcAft>
                <a:spcPct val="20000"/>
              </a:spcAft>
              <a:buSzPct val="90000"/>
            </a:pPr>
            <a:r>
              <a:rPr lang="en-US" sz="1400" b="1">
                <a:latin typeface="Tahoma" pitchFamily="34" charset="0"/>
              </a:rPr>
              <a:t>contd.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Building a process map… (contd.)</a:t>
            </a:r>
          </a:p>
        </p:txBody>
      </p:sp>
      <p:sp>
        <p:nvSpPr>
          <p:cNvPr id="43011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Discuss &amp; map process PIEs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Locate process hand-offs &amp; disconnects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Review the process map with peers, management and other players involved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Is the map a true reflection of the As Is process?</a:t>
            </a:r>
          </a:p>
          <a:p>
            <a:pPr lvl="2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Are there additional issues?</a:t>
            </a: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49521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160338" y="165085"/>
            <a:ext cx="8805862" cy="755650"/>
          </a:xfrm>
        </p:spPr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Sample process map – Railway Reservation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92" y="739502"/>
            <a:ext cx="8851896" cy="5642239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37" name="Rounded Rectangular Callout 36"/>
          <p:cNvSpPr>
            <a:spLocks noChangeArrowheads="1"/>
          </p:cNvSpPr>
          <p:nvPr/>
        </p:nvSpPr>
        <p:spPr bwMode="auto">
          <a:xfrm>
            <a:off x="4446645" y="1501763"/>
            <a:ext cx="2590800" cy="577850"/>
          </a:xfrm>
          <a:prstGeom prst="wedgeRoundRectCallout">
            <a:avLst>
              <a:gd name="adj1" fmla="val -79657"/>
              <a:gd name="adj2" fmla="val 44079"/>
              <a:gd name="adj3" fmla="val 16667"/>
            </a:avLst>
          </a:prstGeom>
          <a:solidFill>
            <a:srgbClr val="FF6600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 b="1" dirty="0">
                <a:solidFill>
                  <a:schemeClr val="bg1"/>
                </a:solidFill>
              </a:rPr>
              <a:t>Collect copies of all templates and standards for review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60338" y="1114413"/>
            <a:ext cx="23971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1C1C1C"/>
                </a:solidFill>
              </a:rPr>
              <a:t>Ticket Booking</a:t>
            </a:r>
            <a:endParaRPr lang="en-GB" sz="1200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258" y="498285"/>
            <a:ext cx="8805862" cy="755650"/>
          </a:xfrm>
        </p:spPr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Supplementary Information to the flow chart</a:t>
            </a:r>
            <a:endParaRPr lang="en-US" b="1" kern="1200" dirty="0">
              <a:solidFill>
                <a:srgbClr val="1C1C1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543050"/>
            <a:ext cx="8821737" cy="4545014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The following information should be documented along with the flow chart</a:t>
            </a:r>
            <a:endParaRPr lang="en-US" dirty="0">
              <a:solidFill>
                <a:srgbClr val="1C1C1C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Time taken for each step (including hands on time and wait time)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Process owner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Actors in the process, and their roles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Pre-conditions, if any (e.g. applicant should be an Indian, residing in the jurisdiction of the RPO etc)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Business Rules, if any (If a previous passport application was rejected, period of time for which the citizen has to wait till next application)</a:t>
            </a:r>
          </a:p>
          <a:p>
            <a:pPr lvl="1"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Alternate flows, if any</a:t>
            </a:r>
            <a:endParaRPr lang="en-US" dirty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Concerns with Flowcharts</a:t>
            </a:r>
            <a:endParaRPr lang="en-US" b="1" kern="1200" dirty="0">
              <a:solidFill>
                <a:srgbClr val="1C1C1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1543050"/>
            <a:ext cx="8821737" cy="4545014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Flowcharts don't work if they're not accurate or if the team is too far removed from the process itself. </a:t>
            </a:r>
            <a:endParaRPr lang="en-US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Team </a:t>
            </a:r>
            <a:r>
              <a:rPr lang="en-US" dirty="0">
                <a:solidFill>
                  <a:srgbClr val="1C1C1C"/>
                </a:solidFill>
              </a:rPr>
              <a:t>members should be true participants in the process and feel free to describe what really happens. </a:t>
            </a:r>
            <a:endParaRPr lang="en-US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A </a:t>
            </a:r>
            <a:r>
              <a:rPr lang="en-US" dirty="0">
                <a:solidFill>
                  <a:srgbClr val="1C1C1C"/>
                </a:solidFill>
              </a:rPr>
              <a:t>thorough flowchart should provide a clear view of how a process works. With a completed flowchart, you can: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Identify time lags and non-value-adding steps. 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Identify responsibility for each step. 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Brainstorm for problems in the process. 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Determine major and minor inputs into the process with a cause &amp; effect diagram. 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olidFill>
                  <a:srgbClr val="1C1C1C"/>
                </a:solidFill>
              </a:rPr>
              <a:t>Choose the most likely trouble spots with the consensus builder. </a:t>
            </a:r>
          </a:p>
          <a:p>
            <a:pPr>
              <a:lnSpc>
                <a:spcPct val="120000"/>
              </a:lnSpc>
            </a:pPr>
            <a:endParaRPr lang="en-US" dirty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kern="1200" dirty="0" smtClean="0">
                <a:solidFill>
                  <a:srgbClr val="1C1C1C"/>
                </a:solidFill>
              </a:rPr>
              <a:t>Once the Flowchart has been made, we need to define the Problems, Issues and Expectations (PIE) with the process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GB" dirty="0" smtClean="0">
                <a:solidFill>
                  <a:srgbClr val="1C1C1C"/>
                </a:solidFill>
              </a:rPr>
              <a:t>Problems</a:t>
            </a:r>
          </a:p>
          <a:p>
            <a:pPr lvl="2">
              <a:lnSpc>
                <a:spcPct val="120000"/>
              </a:lnSpc>
            </a:pPr>
            <a:r>
              <a:rPr lang="en-GB" dirty="0" smtClean="0">
                <a:solidFill>
                  <a:srgbClr val="1C1C1C"/>
                </a:solidFill>
              </a:rPr>
              <a:t>Non-conformance to defined processes and procedures due to skill gaps, lack of common understanding, resource constraints, etc.</a:t>
            </a:r>
          </a:p>
          <a:p>
            <a:pPr lvl="3">
              <a:lnSpc>
                <a:spcPct val="120000"/>
              </a:lnSpc>
            </a:pPr>
            <a:r>
              <a:rPr lang="en-GB" dirty="0" smtClean="0">
                <a:solidFill>
                  <a:srgbClr val="1C1C1C"/>
                </a:solidFill>
              </a:rPr>
              <a:t>E.g. documentation not completed as per checklist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rgbClr val="1C1C1C"/>
                </a:solidFill>
              </a:rPr>
              <a:t>Issues</a:t>
            </a:r>
          </a:p>
          <a:p>
            <a:pPr lvl="2">
              <a:lnSpc>
                <a:spcPct val="120000"/>
              </a:lnSpc>
            </a:pPr>
            <a:r>
              <a:rPr lang="en-GB" dirty="0" smtClean="0">
                <a:solidFill>
                  <a:srgbClr val="1C1C1C"/>
                </a:solidFill>
              </a:rPr>
              <a:t>Systemic gaps where processes and procedures are not defined or are ill-defined</a:t>
            </a:r>
          </a:p>
          <a:p>
            <a:pPr lvl="3">
              <a:lnSpc>
                <a:spcPct val="120000"/>
              </a:lnSpc>
            </a:pPr>
            <a:r>
              <a:rPr lang="en-GB" dirty="0" smtClean="0">
                <a:solidFill>
                  <a:srgbClr val="1C1C1C"/>
                </a:solidFill>
              </a:rPr>
              <a:t>E.g. giving a loan to 5 family members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rgbClr val="1C1C1C"/>
                </a:solidFill>
              </a:rPr>
              <a:t>Expectations</a:t>
            </a:r>
          </a:p>
          <a:p>
            <a:pPr lvl="2">
              <a:lnSpc>
                <a:spcPct val="120000"/>
              </a:lnSpc>
            </a:pPr>
            <a:r>
              <a:rPr lang="en-GB" dirty="0" smtClean="0">
                <a:solidFill>
                  <a:srgbClr val="1C1C1C"/>
                </a:solidFill>
              </a:rPr>
              <a:t>Expectations that process owners, users and other stakeholders have from world-class best practices</a:t>
            </a:r>
          </a:p>
          <a:p>
            <a:pPr lvl="3">
              <a:lnSpc>
                <a:spcPct val="120000"/>
              </a:lnSpc>
            </a:pPr>
            <a:r>
              <a:rPr lang="en-GB" dirty="0" smtClean="0">
                <a:solidFill>
                  <a:srgbClr val="1C1C1C"/>
                </a:solidFill>
              </a:rPr>
              <a:t>E.g. loan should be given in 2 days</a:t>
            </a:r>
          </a:p>
          <a:p>
            <a:pPr lvl="1">
              <a:lnSpc>
                <a:spcPct val="120000"/>
              </a:lnSpc>
            </a:pPr>
            <a:endParaRPr lang="en-GB" i="1" dirty="0" smtClean="0">
              <a:solidFill>
                <a:srgbClr val="1C1C1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kern="1200" dirty="0" smtClean="0">
                <a:solidFill>
                  <a:srgbClr val="1C1C1C"/>
                </a:solidFill>
              </a:rPr>
              <a:t>What to do with </a:t>
            </a:r>
            <a:r>
              <a:rPr lang="en-GB" b="1" kern="1200" dirty="0" err="1" smtClean="0">
                <a:solidFill>
                  <a:srgbClr val="1C1C1C"/>
                </a:solidFill>
              </a:rPr>
              <a:t>PIEs</a:t>
            </a:r>
            <a:r>
              <a:rPr lang="en-GB" b="1" kern="1200" dirty="0" smtClean="0">
                <a:solidFill>
                  <a:srgbClr val="1C1C1C"/>
                </a:solidFill>
              </a:rPr>
              <a:t>?</a:t>
            </a:r>
          </a:p>
        </p:txBody>
      </p:sp>
      <p:sp>
        <p:nvSpPr>
          <p:cNvPr id="11" name="Text Placeholder 5"/>
          <p:cNvSpPr txBox="1">
            <a:spLocks/>
          </p:cNvSpPr>
          <p:nvPr/>
        </p:nvSpPr>
        <p:spPr bwMode="auto">
          <a:xfrm>
            <a:off x="4941888" y="1535113"/>
            <a:ext cx="4040187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342900" indent="-342900" algn="ctr" defTabSz="695325" eaLnBrk="0" hangingPunct="0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2800" kern="0" dirty="0">
                <a:latin typeface="+mn-lt"/>
                <a:cs typeface="+mn-cs"/>
              </a:rPr>
              <a:t>PIE Grouping</a:t>
            </a:r>
          </a:p>
        </p:txBody>
      </p:sp>
      <p:graphicFrame>
        <p:nvGraphicFramePr>
          <p:cNvPr id="12" name="Content Placeholder 3"/>
          <p:cNvGraphicFramePr>
            <a:graphicFrameLocks/>
          </p:cNvGraphicFramePr>
          <p:nvPr/>
        </p:nvGraphicFramePr>
        <p:xfrm>
          <a:off x="4941887" y="2174875"/>
          <a:ext cx="4040188" cy="395128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160338" y="1800225"/>
            <a:ext cx="4333875" cy="4287838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US" sz="1800" dirty="0" smtClean="0">
                <a:solidFill>
                  <a:srgbClr val="1C1C1C"/>
                </a:solidFill>
              </a:rPr>
              <a:t>After generating the PIEs for the process, they are logically grouped</a:t>
            </a:r>
          </a:p>
          <a:p>
            <a:pPr>
              <a:buFont typeface="Arial" charset="0"/>
              <a:buChar char="•"/>
              <a:defRPr/>
            </a:pPr>
            <a:r>
              <a:rPr lang="en-US" sz="1800" dirty="0" smtClean="0">
                <a:solidFill>
                  <a:srgbClr val="1C1C1C"/>
                </a:solidFill>
              </a:rPr>
              <a:t>The next step is to brain-storm ‘Quick Wins’ &amp; change possibilities in the process</a:t>
            </a:r>
          </a:p>
          <a:p>
            <a:pPr>
              <a:buFont typeface="Arial" charset="0"/>
              <a:buChar char="•"/>
              <a:defRPr/>
            </a:pPr>
            <a:r>
              <a:rPr lang="en-US" sz="1800" dirty="0" smtClean="0">
                <a:solidFill>
                  <a:srgbClr val="1C1C1C"/>
                </a:solidFill>
              </a:rPr>
              <a:t>Key PIEs, especially related to process, are analyzed for root causes </a:t>
            </a:r>
          </a:p>
          <a:p>
            <a:pPr>
              <a:buFont typeface="Arial" charset="0"/>
              <a:buChar char="•"/>
              <a:defRPr/>
            </a:pPr>
            <a:r>
              <a:rPr lang="en-US" sz="1800" dirty="0" smtClean="0">
                <a:solidFill>
                  <a:srgbClr val="1C1C1C"/>
                </a:solidFill>
              </a:rPr>
              <a:t>Other PIEs are reviewed in the Improve phase to ensure that the new process addresses all or most of them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03238"/>
            <a:ext cx="8229600" cy="868362"/>
          </a:xfrm>
        </p:spPr>
        <p:txBody>
          <a:bodyPr/>
          <a:lstStyle/>
          <a:p>
            <a:r>
              <a:rPr lang="en-US" b="1" dirty="0"/>
              <a:t>Objective of Government 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039100" cy="495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A systematic effort to focus on the </a:t>
            </a:r>
            <a:r>
              <a:rPr lang="en-US" sz="2400" b="1" dirty="0">
                <a:solidFill>
                  <a:srgbClr val="FF0000"/>
                </a:solidFill>
              </a:rPr>
              <a:t>commitment</a:t>
            </a:r>
            <a:r>
              <a:rPr lang="en-US" sz="2400" dirty="0">
                <a:solidFill>
                  <a:schemeClr val="tx1"/>
                </a:solidFill>
              </a:rPr>
              <a:t> of the Government towards its </a:t>
            </a:r>
            <a:r>
              <a:rPr lang="en-US" sz="2400" b="1" dirty="0">
                <a:solidFill>
                  <a:srgbClr val="FF0000"/>
                </a:solidFill>
              </a:rPr>
              <a:t>Citizens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in respects of </a:t>
            </a:r>
            <a:r>
              <a:rPr lang="en-US" sz="2400" b="1" dirty="0">
                <a:solidFill>
                  <a:srgbClr val="FF0000"/>
                </a:solidFill>
              </a:rPr>
              <a:t>Standard of Services</a:t>
            </a:r>
          </a:p>
          <a:p>
            <a:pPr lvl="1" algn="just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Information</a:t>
            </a:r>
          </a:p>
          <a:p>
            <a:pPr lvl="1" algn="just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Choice and Consultation</a:t>
            </a:r>
          </a:p>
          <a:p>
            <a:pPr lvl="1" algn="just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Non-discrimination and Accessibility</a:t>
            </a:r>
          </a:p>
          <a:p>
            <a:pPr lvl="1" algn="just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Grievance </a:t>
            </a:r>
            <a:r>
              <a:rPr lang="en-US" sz="2400" dirty="0" smtClean="0">
                <a:solidFill>
                  <a:schemeClr val="tx1"/>
                </a:solidFill>
              </a:rPr>
              <a:t>Redressal</a:t>
            </a:r>
            <a:endParaRPr lang="en-US" sz="2400" dirty="0">
              <a:solidFill>
                <a:schemeClr val="tx1"/>
              </a:solidFill>
            </a:endParaRPr>
          </a:p>
          <a:p>
            <a:pPr lvl="1" algn="just">
              <a:lnSpc>
                <a:spcPct val="90000"/>
              </a:lnSpc>
            </a:pPr>
            <a:r>
              <a:rPr lang="en-US" sz="2400" b="1" dirty="0">
                <a:solidFill>
                  <a:schemeClr val="tx1"/>
                </a:solidFill>
              </a:rPr>
              <a:t>Courtesy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 lvl="1" algn="just"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and Value for Time &amp; Money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>
                <a:solidFill>
                  <a:schemeClr val="tx1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160338" y="65069"/>
            <a:ext cx="8805862" cy="755650"/>
          </a:xfrm>
        </p:spPr>
        <p:txBody>
          <a:bodyPr/>
          <a:lstStyle/>
          <a:p>
            <a:pPr eaLnBrk="1" hangingPunct="1"/>
            <a:r>
              <a:rPr lang="en-US" b="1" kern="1200" dirty="0" smtClean="0">
                <a:solidFill>
                  <a:srgbClr val="1C1C1C"/>
                </a:solidFill>
              </a:rPr>
              <a:t>Sample Process Map with Problems, Issues &amp; Expectations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92" y="639486"/>
            <a:ext cx="8851896" cy="5642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7539048" y="654034"/>
          <a:ext cx="1448367" cy="11338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8385"/>
                <a:gridCol w="1119982"/>
              </a:tblGrid>
              <a:tr h="0">
                <a:tc>
                  <a:txBody>
                    <a:bodyPr/>
                    <a:lstStyle/>
                    <a:p>
                      <a:endParaRPr lang="en-US" sz="1000" kern="0" baseline="0" dirty="0"/>
                    </a:p>
                  </a:txBody>
                  <a:tcPr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0" baseline="0" dirty="0"/>
                        <a:t>Process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000" kern="0" baseline="0" dirty="0"/>
                    </a:p>
                  </a:txBody>
                  <a:tcPr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0" baseline="0" dirty="0"/>
                        <a:t>Policy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000" kern="0" baseline="0" dirty="0"/>
                    </a:p>
                  </a:txBody>
                  <a:tcPr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0" baseline="0" dirty="0"/>
                        <a:t>Skills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000" kern="0" baseline="0" dirty="0"/>
                    </a:p>
                  </a:txBody>
                  <a:tcPr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0" baseline="0" dirty="0"/>
                        <a:t>Structure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000" kern="0" baseline="0" dirty="0"/>
                    </a:p>
                  </a:txBody>
                  <a:tcPr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0" baseline="0" dirty="0"/>
                        <a:t>IT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1000" kern="0" baseline="0" dirty="0"/>
                    </a:p>
                  </a:txBody>
                  <a:tcPr marT="18288" marB="18288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kern="0" baseline="0" dirty="0"/>
                        <a:t>Infrastructure</a:t>
                      </a:r>
                    </a:p>
                  </a:txBody>
                  <a:tcPr marT="18288" marB="182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" name="Rounded Rectangle 20"/>
          <p:cNvSpPr/>
          <p:nvPr/>
        </p:nvSpPr>
        <p:spPr bwMode="auto">
          <a:xfrm>
            <a:off x="5307012" y="4114785"/>
            <a:ext cx="1189038" cy="468310"/>
          </a:xfrm>
          <a:prstGeom prst="round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+mj-lt"/>
                <a:cs typeface="Arial" charset="0"/>
              </a:rPr>
              <a:t>Check done at final stage</a:t>
            </a:r>
            <a:endParaRPr lang="en-US" sz="1200" b="1" dirty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1949450" y="5661009"/>
            <a:ext cx="1189038" cy="446088"/>
          </a:xfrm>
          <a:prstGeom prst="roundRect">
            <a:avLst>
              <a:gd name="adj" fmla="val 0"/>
            </a:avLst>
          </a:prstGeom>
          <a:solidFill>
            <a:srgbClr val="7030A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200" b="1" dirty="0">
                <a:solidFill>
                  <a:schemeClr val="bg1"/>
                </a:solidFill>
                <a:latin typeface="+mj-lt"/>
                <a:cs typeface="Arial" charset="0"/>
              </a:rPr>
              <a:t>Manual </a:t>
            </a:r>
            <a:r>
              <a:rPr lang="en-US" sz="1200" b="1" dirty="0" smtClean="0">
                <a:solidFill>
                  <a:schemeClr val="bg1"/>
                </a:solidFill>
                <a:latin typeface="+mj-lt"/>
                <a:cs typeface="Arial" charset="0"/>
              </a:rPr>
              <a:t>data entry</a:t>
            </a:r>
            <a:endParaRPr lang="en-US" sz="1200" b="1" dirty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844924" y="1787890"/>
            <a:ext cx="1189038" cy="794955"/>
          </a:xfrm>
          <a:prstGeom prst="roundRect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+mj-lt"/>
                <a:cs typeface="Arial" charset="0"/>
              </a:rPr>
              <a:t>Absence of token system</a:t>
            </a:r>
            <a:endParaRPr lang="en-US" sz="1200" b="1" dirty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760412" y="3186096"/>
            <a:ext cx="1189038" cy="728663"/>
          </a:xfrm>
          <a:prstGeom prst="roundRect">
            <a:avLst/>
          </a:prstGeom>
          <a:solidFill>
            <a:srgbClr val="00B05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r>
              <a:rPr lang="en-US" sz="1200" b="1" dirty="0" smtClean="0">
                <a:solidFill>
                  <a:schemeClr val="bg1"/>
                </a:solidFill>
                <a:latin typeface="+mj-lt"/>
                <a:cs typeface="Arial" charset="0"/>
              </a:rPr>
              <a:t>Physical presence required</a:t>
            </a:r>
            <a:endParaRPr lang="en-US" sz="1200" b="1" dirty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8" grpId="0" animBg="1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8" y="1102688"/>
            <a:ext cx="8805862" cy="75565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1C1C1C"/>
                </a:solidFill>
              </a:rPr>
              <a:t>End of Session</a:t>
            </a:r>
            <a:endParaRPr lang="en-US" sz="3600" b="1" dirty="0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410975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Business system – A collection of processes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1C1C1C"/>
                </a:solidFill>
              </a:rPr>
              <a:t>Business system is a collection of processes that take one or more inputs and create output that is of value to all stakeholders</a:t>
            </a:r>
          </a:p>
          <a:p>
            <a:r>
              <a:rPr lang="en-US" sz="2400" dirty="0" smtClean="0">
                <a:solidFill>
                  <a:srgbClr val="1C1C1C"/>
                </a:solidFill>
              </a:rPr>
              <a:t>Processes are the key to satisfying customers and stakeholders</a:t>
            </a:r>
          </a:p>
          <a:p>
            <a:r>
              <a:rPr lang="en-US" sz="2400" b="1" dirty="0" smtClean="0">
                <a:solidFill>
                  <a:srgbClr val="1C1C1C"/>
                </a:solidFill>
              </a:rPr>
              <a:t>Business processes move information and / or materials across several units and functions, to accomplish a specific end result</a:t>
            </a:r>
          </a:p>
        </p:txBody>
      </p:sp>
      <p:sp>
        <p:nvSpPr>
          <p:cNvPr id="35848" name="Rectangle 7"/>
          <p:cNvSpPr>
            <a:spLocks noChangeArrowheads="1"/>
          </p:cNvSpPr>
          <p:nvPr/>
        </p:nvSpPr>
        <p:spPr bwMode="auto">
          <a:xfrm>
            <a:off x="6459538" y="1371600"/>
            <a:ext cx="681037" cy="23971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63500" tIns="0" rIns="64800" bIns="0"/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38138" y="869110"/>
            <a:ext cx="8805862" cy="755650"/>
          </a:xfrm>
        </p:spPr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Government Processes – Unique Attributes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338139" y="1624761"/>
            <a:ext cx="8403526" cy="372752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C1C1C"/>
                </a:solidFill>
              </a:rPr>
              <a:t>Processes are usually derived from the underlying set of laws and regulations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Compliance and control requirements are higher than in business processes, due to increased levels of accountability and need for transparency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C1C1C"/>
                </a:solidFill>
              </a:rPr>
              <a:t>Changing processes radically might take longer timeframe than in business processes, as it may require legal &amp; regulatory changes</a:t>
            </a: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endParaRPr lang="en-US" dirty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</a:pPr>
            <a:endParaRPr lang="en-US" dirty="0" smtClean="0">
              <a:solidFill>
                <a:srgbClr val="1C1C1C"/>
              </a:solidFill>
            </a:endParaRPr>
          </a:p>
        </p:txBody>
      </p:sp>
      <p:sp>
        <p:nvSpPr>
          <p:cNvPr id="35848" name="Rectangle 7"/>
          <p:cNvSpPr>
            <a:spLocks noChangeArrowheads="1"/>
          </p:cNvSpPr>
          <p:nvPr/>
        </p:nvSpPr>
        <p:spPr bwMode="auto">
          <a:xfrm>
            <a:off x="6459538" y="1385047"/>
            <a:ext cx="681037" cy="239713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63500" tIns="0" rIns="64800" bIns="0"/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1104" y="312179"/>
            <a:ext cx="8515096" cy="755650"/>
          </a:xfrm>
        </p:spPr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Process Mapping – Understanding how things happen “actually”</a:t>
            </a:r>
          </a:p>
        </p:txBody>
      </p:sp>
      <p:sp>
        <p:nvSpPr>
          <p:cNvPr id="78950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64178" y="1389888"/>
            <a:ext cx="8316397" cy="4831361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sz="2400" b="1" dirty="0" smtClean="0">
                <a:solidFill>
                  <a:srgbClr val="1C1C1C"/>
                </a:solidFill>
              </a:rPr>
              <a:t>Why processes mapping?</a:t>
            </a:r>
            <a:endParaRPr lang="en-US" sz="2400" b="1" dirty="0" smtClean="0">
              <a:solidFill>
                <a:srgbClr val="1C1C1C"/>
              </a:solidFill>
            </a:endParaRP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1C1C1C"/>
                </a:solidFill>
              </a:rPr>
              <a:t>Government </a:t>
            </a:r>
            <a:r>
              <a:rPr lang="en-US" b="1" dirty="0" smtClean="0">
                <a:solidFill>
                  <a:srgbClr val="1C1C1C"/>
                </a:solidFill>
              </a:rPr>
              <a:t>service delivery </a:t>
            </a:r>
            <a:r>
              <a:rPr lang="en-US" dirty="0" smtClean="0">
                <a:solidFill>
                  <a:srgbClr val="1C1C1C"/>
                </a:solidFill>
              </a:rPr>
              <a:t>evolves over time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1C1C1C"/>
                </a:solidFill>
              </a:rPr>
              <a:t>First a good process is established for a small set-up; it is usually efficient and responsive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As the demand for the service grows, more people, functions and hierarchies are involved in a process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1C1C1C"/>
                </a:solidFill>
              </a:rPr>
              <a:t>Government needs from </a:t>
            </a:r>
            <a:r>
              <a:rPr lang="en-US" b="1" dirty="0" smtClean="0">
                <a:solidFill>
                  <a:srgbClr val="1C1C1C"/>
                </a:solidFill>
              </a:rPr>
              <a:t>time to time </a:t>
            </a:r>
            <a:r>
              <a:rPr lang="en-US" dirty="0" smtClean="0">
                <a:solidFill>
                  <a:srgbClr val="1C1C1C"/>
                </a:solidFill>
              </a:rPr>
              <a:t>gradually </a:t>
            </a:r>
            <a:r>
              <a:rPr lang="en-US" b="1" dirty="0" smtClean="0">
                <a:solidFill>
                  <a:srgbClr val="1C1C1C"/>
                </a:solidFill>
              </a:rPr>
              <a:t>change the process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1C1C1C"/>
                </a:solidFill>
              </a:rPr>
              <a:t>Some changes are not always for the better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1C1C1C"/>
                </a:solidFill>
              </a:rPr>
              <a:t>Everyone tries to do their best but </a:t>
            </a:r>
            <a:r>
              <a:rPr lang="en-US" b="1" dirty="0" smtClean="0">
                <a:solidFill>
                  <a:srgbClr val="1C1C1C"/>
                </a:solidFill>
              </a:rPr>
              <a:t>the process evolves over a period of time </a:t>
            </a:r>
            <a:r>
              <a:rPr lang="en-US" dirty="0" smtClean="0">
                <a:solidFill>
                  <a:srgbClr val="1C1C1C"/>
                </a:solidFill>
              </a:rPr>
              <a:t>to the current state (in some cases these are person-specific)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Rich experiences </a:t>
            </a:r>
            <a:r>
              <a:rPr lang="en-US" dirty="0" smtClean="0">
                <a:solidFill>
                  <a:srgbClr val="1C1C1C"/>
                </a:solidFill>
              </a:rPr>
              <a:t>of people are lost when they leave the organization / function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38138" y="250578"/>
            <a:ext cx="8805862" cy="494644"/>
          </a:xfrm>
        </p:spPr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Process Mapping – </a:t>
            </a:r>
            <a:br>
              <a:rPr lang="en-US" b="1" kern="1200" dirty="0" smtClean="0">
                <a:solidFill>
                  <a:srgbClr val="1C1C1C"/>
                </a:solidFill>
              </a:rPr>
            </a:br>
            <a:r>
              <a:rPr lang="en-US" b="1" kern="1200" dirty="0" smtClean="0">
                <a:solidFill>
                  <a:srgbClr val="1C1C1C"/>
                </a:solidFill>
              </a:rPr>
              <a:t>Understanding how things happen “actually”</a:t>
            </a:r>
          </a:p>
        </p:txBody>
      </p:sp>
      <p:sp>
        <p:nvSpPr>
          <p:cNvPr id="78950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58839" y="1062702"/>
            <a:ext cx="8821737" cy="5272924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b="1" dirty="0" smtClean="0">
                <a:solidFill>
                  <a:srgbClr val="1C1C1C"/>
                </a:solidFill>
              </a:rPr>
              <a:t>Objectives of Process Mapping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1C1C1C"/>
                </a:solidFill>
              </a:rPr>
              <a:t>To understand </a:t>
            </a:r>
            <a:r>
              <a:rPr lang="en-US" sz="1800" b="1" dirty="0" smtClean="0">
                <a:solidFill>
                  <a:srgbClr val="1C1C1C"/>
                </a:solidFill>
              </a:rPr>
              <a:t>“how do we actually work”</a:t>
            </a:r>
            <a:r>
              <a:rPr lang="en-US" sz="1800" dirty="0" smtClean="0">
                <a:solidFill>
                  <a:srgbClr val="1C1C1C"/>
                </a:solidFill>
              </a:rPr>
              <a:t> as opposed to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dirty="0" smtClean="0">
                <a:solidFill>
                  <a:srgbClr val="1C1C1C"/>
                </a:solidFill>
              </a:rPr>
              <a:t>                          “how are we supposed to work”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1C1C1C"/>
                </a:solidFill>
              </a:rPr>
              <a:t>To </a:t>
            </a:r>
            <a:r>
              <a:rPr lang="en-US" sz="1800" b="1" dirty="0" smtClean="0">
                <a:solidFill>
                  <a:srgbClr val="1C1C1C"/>
                </a:solidFill>
              </a:rPr>
              <a:t>understand </a:t>
            </a:r>
            <a:r>
              <a:rPr lang="en-US" sz="1800" dirty="0" smtClean="0">
                <a:solidFill>
                  <a:srgbClr val="1C1C1C"/>
                </a:solidFill>
              </a:rPr>
              <a:t>the four attributes of process:</a:t>
            </a:r>
          </a:p>
          <a:p>
            <a:pPr lvl="1">
              <a:lnSpc>
                <a:spcPct val="120000"/>
              </a:lnSpc>
              <a:spcAft>
                <a:spcPct val="0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Players</a:t>
            </a:r>
          </a:p>
          <a:p>
            <a:pPr lvl="1">
              <a:lnSpc>
                <a:spcPct val="120000"/>
              </a:lnSpc>
              <a:spcAft>
                <a:spcPct val="0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Process flow</a:t>
            </a:r>
          </a:p>
          <a:p>
            <a:pPr lvl="1">
              <a:lnSpc>
                <a:spcPct val="120000"/>
              </a:lnSpc>
              <a:spcAft>
                <a:spcPct val="0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Policies, Standards and Responsibilities</a:t>
            </a:r>
          </a:p>
          <a:p>
            <a:pPr lvl="1">
              <a:lnSpc>
                <a:spcPct val="120000"/>
              </a:lnSpc>
              <a:spcAft>
                <a:spcPct val="0"/>
              </a:spcAft>
            </a:pPr>
            <a:r>
              <a:rPr lang="en-US" b="1" dirty="0" smtClean="0">
                <a:solidFill>
                  <a:srgbClr val="1C1C1C"/>
                </a:solidFill>
              </a:rPr>
              <a:t>Phases with clear start &amp; end-points and process time-lines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1C1C1C"/>
                </a:solidFill>
              </a:rPr>
              <a:t>To identify the Critical to Process  metrics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1C1C1C"/>
                </a:solidFill>
              </a:rPr>
              <a:t>To </a:t>
            </a:r>
            <a:r>
              <a:rPr lang="en-US" sz="1800" b="1" dirty="0" smtClean="0">
                <a:solidFill>
                  <a:srgbClr val="1C1C1C"/>
                </a:solidFill>
              </a:rPr>
              <a:t>identify “Quick Wins” </a:t>
            </a:r>
            <a:r>
              <a:rPr lang="en-US" sz="1800" dirty="0" smtClean="0">
                <a:solidFill>
                  <a:srgbClr val="1C1C1C"/>
                </a:solidFill>
              </a:rPr>
              <a:t>in the process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1C1C1C"/>
                </a:solidFill>
              </a:rPr>
              <a:t>To understand </a:t>
            </a:r>
            <a:r>
              <a:rPr lang="en-US" sz="1800" b="1" dirty="0" smtClean="0">
                <a:solidFill>
                  <a:srgbClr val="1C1C1C"/>
                </a:solidFill>
              </a:rPr>
              <a:t>response time &amp; cycle time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1C1C1C"/>
                </a:solidFill>
              </a:rPr>
              <a:t>To determine </a:t>
            </a:r>
            <a:r>
              <a:rPr lang="en-US" sz="1800" b="1" dirty="0" smtClean="0">
                <a:solidFill>
                  <a:srgbClr val="1C1C1C"/>
                </a:solidFill>
              </a:rPr>
              <a:t>process efficiency</a:t>
            </a:r>
          </a:p>
          <a:p>
            <a:pPr lvl="1">
              <a:lnSpc>
                <a:spcPct val="120000"/>
              </a:lnSpc>
              <a:spcAft>
                <a:spcPct val="0"/>
              </a:spcAft>
            </a:pPr>
            <a:r>
              <a:rPr lang="en-US" dirty="0" smtClean="0">
                <a:solidFill>
                  <a:srgbClr val="1C1C1C"/>
                </a:solidFill>
              </a:rPr>
              <a:t>Value-added activities</a:t>
            </a:r>
          </a:p>
          <a:p>
            <a:pPr lvl="1">
              <a:lnSpc>
                <a:spcPct val="120000"/>
              </a:lnSpc>
              <a:spcAft>
                <a:spcPct val="0"/>
              </a:spcAft>
            </a:pPr>
            <a:r>
              <a:rPr lang="en-US" dirty="0" smtClean="0">
                <a:solidFill>
                  <a:srgbClr val="1C1C1C"/>
                </a:solidFill>
              </a:rPr>
              <a:t>Non value-added activities</a:t>
            </a:r>
          </a:p>
          <a:p>
            <a:pPr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1C1C1C"/>
                </a:solidFill>
              </a:rPr>
              <a:t>To estimate the cost of the process</a:t>
            </a:r>
          </a:p>
          <a:p>
            <a:pPr lvl="1">
              <a:lnSpc>
                <a:spcPct val="120000"/>
              </a:lnSpc>
              <a:spcAft>
                <a:spcPct val="0"/>
              </a:spcAft>
            </a:pPr>
            <a:r>
              <a:rPr lang="en-US" dirty="0" smtClean="0">
                <a:solidFill>
                  <a:srgbClr val="1C1C1C"/>
                </a:solidFill>
              </a:rPr>
              <a:t>The concept of waste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50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608013"/>
            <a:ext cx="8805862" cy="755650"/>
          </a:xfrm>
        </p:spPr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Types of Process Mapping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263" y="1426464"/>
            <a:ext cx="8821737" cy="4335463"/>
          </a:xfrm>
        </p:spPr>
        <p:txBody>
          <a:bodyPr/>
          <a:lstStyle/>
          <a:p>
            <a:r>
              <a:rPr lang="en-US" sz="2400" dirty="0" smtClean="0">
                <a:solidFill>
                  <a:srgbClr val="1C1C1C"/>
                </a:solidFill>
              </a:rPr>
              <a:t>Process mapping can be done at various levels of detail</a:t>
            </a:r>
          </a:p>
          <a:p>
            <a:r>
              <a:rPr lang="en-US" sz="2400" dirty="0" smtClean="0">
                <a:solidFill>
                  <a:srgbClr val="1C1C1C"/>
                </a:solidFill>
              </a:rPr>
              <a:t>Value Stream Mapping</a:t>
            </a:r>
          </a:p>
          <a:p>
            <a:pPr lvl="1"/>
            <a:r>
              <a:rPr lang="en-US" sz="2000" dirty="0" smtClean="0">
                <a:solidFill>
                  <a:srgbClr val="1C1C1C"/>
                </a:solidFill>
              </a:rPr>
              <a:t>Mapping the entire value stream of the process on a single page</a:t>
            </a:r>
          </a:p>
          <a:p>
            <a:r>
              <a:rPr lang="en-US" sz="2400" dirty="0" smtClean="0">
                <a:solidFill>
                  <a:srgbClr val="1C1C1C"/>
                </a:solidFill>
              </a:rPr>
              <a:t>SIPOC Map</a:t>
            </a:r>
          </a:p>
          <a:p>
            <a:pPr lvl="1"/>
            <a:r>
              <a:rPr lang="en-US" sz="2000" dirty="0" smtClean="0">
                <a:solidFill>
                  <a:srgbClr val="1C1C1C"/>
                </a:solidFill>
              </a:rPr>
              <a:t>Mapping the key constituents of the process and their interactions</a:t>
            </a:r>
          </a:p>
          <a:p>
            <a:r>
              <a:rPr lang="en-US" sz="2400" dirty="0" smtClean="0">
                <a:solidFill>
                  <a:srgbClr val="1C1C1C"/>
                </a:solidFill>
              </a:rPr>
              <a:t>Flowcharting</a:t>
            </a:r>
          </a:p>
          <a:p>
            <a:pPr lvl="1"/>
            <a:r>
              <a:rPr lang="en-US" sz="2000" dirty="0" smtClean="0">
                <a:solidFill>
                  <a:srgbClr val="1C1C1C"/>
                </a:solidFill>
              </a:rPr>
              <a:t>Detailed activity / task level graphical representation of the process</a:t>
            </a:r>
            <a:endParaRPr lang="en-US" sz="2000" dirty="0">
              <a:solidFill>
                <a:srgbClr val="1C1C1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160338" y="365117"/>
            <a:ext cx="8805862" cy="755650"/>
          </a:xfrm>
        </p:spPr>
        <p:txBody>
          <a:bodyPr/>
          <a:lstStyle/>
          <a:p>
            <a:r>
              <a:rPr lang="en-US" b="1" kern="1200" dirty="0" smtClean="0">
                <a:solidFill>
                  <a:srgbClr val="1C1C1C"/>
                </a:solidFill>
              </a:rPr>
              <a:t>Sample Value Stream Map: Typical Bank’s A/c Opening Unit</a:t>
            </a:r>
          </a:p>
        </p:txBody>
      </p:sp>
      <p:pic>
        <p:nvPicPr>
          <p:cNvPr id="53255" name="Picture 2"/>
          <p:cNvPicPr>
            <a:picLocks noChangeAspect="1" noChangeArrowheads="1"/>
          </p:cNvPicPr>
          <p:nvPr/>
        </p:nvPicPr>
        <p:blipFill>
          <a:blip r:embed="rId3" cstate="print"/>
          <a:srcRect l="11528"/>
          <a:stretch>
            <a:fillRect/>
          </a:stretch>
        </p:blipFill>
        <p:spPr bwMode="auto">
          <a:xfrm>
            <a:off x="4038600" y="1144905"/>
            <a:ext cx="1066800" cy="733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3256" name="Rectangle 108"/>
          <p:cNvSpPr>
            <a:spLocks noChangeArrowheads="1"/>
          </p:cNvSpPr>
          <p:nvPr/>
        </p:nvSpPr>
        <p:spPr bwMode="auto">
          <a:xfrm>
            <a:off x="4159250" y="1398905"/>
            <a:ext cx="825500" cy="479425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600" b="1"/>
              <a:t>Cust</a:t>
            </a:r>
          </a:p>
        </p:txBody>
      </p:sp>
      <p:grpSp>
        <p:nvGrpSpPr>
          <p:cNvPr id="2" name="Group 84"/>
          <p:cNvGrpSpPr>
            <a:grpSpLocks/>
          </p:cNvGrpSpPr>
          <p:nvPr/>
        </p:nvGrpSpPr>
        <p:grpSpPr bwMode="auto">
          <a:xfrm>
            <a:off x="1584325" y="4294505"/>
            <a:ext cx="552450" cy="201613"/>
            <a:chOff x="1905000" y="3124200"/>
            <a:chExt cx="609600" cy="228600"/>
          </a:xfrm>
        </p:grpSpPr>
        <p:sp>
          <p:nvSpPr>
            <p:cNvPr id="53375" name="Right Arrow 81"/>
            <p:cNvSpPr>
              <a:spLocks noChangeArrowheads="1"/>
            </p:cNvSpPr>
            <p:nvPr/>
          </p:nvSpPr>
          <p:spPr bwMode="auto">
            <a:xfrm>
              <a:off x="1905000" y="3124200"/>
              <a:ext cx="609600" cy="2286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53376" name="Rectangle 82"/>
            <p:cNvSpPr>
              <a:spLocks noChangeArrowheads="1"/>
            </p:cNvSpPr>
            <p:nvPr/>
          </p:nvSpPr>
          <p:spPr bwMode="auto">
            <a:xfrm>
              <a:off x="1905000" y="3200400"/>
              <a:ext cx="152400" cy="762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53377" name="Rectangle 83"/>
            <p:cNvSpPr>
              <a:spLocks noChangeArrowheads="1"/>
            </p:cNvSpPr>
            <p:nvPr/>
          </p:nvSpPr>
          <p:spPr bwMode="auto">
            <a:xfrm>
              <a:off x="2209800" y="3200400"/>
              <a:ext cx="152400" cy="762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</p:grpSp>
      <p:grpSp>
        <p:nvGrpSpPr>
          <p:cNvPr id="3" name="Group 85"/>
          <p:cNvGrpSpPr>
            <a:grpSpLocks/>
          </p:cNvGrpSpPr>
          <p:nvPr/>
        </p:nvGrpSpPr>
        <p:grpSpPr bwMode="auto">
          <a:xfrm>
            <a:off x="3035300" y="4361180"/>
            <a:ext cx="554038" cy="203200"/>
            <a:chOff x="1905000" y="3124200"/>
            <a:chExt cx="609600" cy="228600"/>
          </a:xfrm>
        </p:grpSpPr>
        <p:sp>
          <p:nvSpPr>
            <p:cNvPr id="53372" name="Right Arrow 86"/>
            <p:cNvSpPr>
              <a:spLocks noChangeArrowheads="1"/>
            </p:cNvSpPr>
            <p:nvPr/>
          </p:nvSpPr>
          <p:spPr bwMode="auto">
            <a:xfrm>
              <a:off x="1905000" y="3124200"/>
              <a:ext cx="609600" cy="2286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53373" name="Rectangle 87"/>
            <p:cNvSpPr>
              <a:spLocks noChangeArrowheads="1"/>
            </p:cNvSpPr>
            <p:nvPr/>
          </p:nvSpPr>
          <p:spPr bwMode="auto">
            <a:xfrm>
              <a:off x="1905000" y="3200400"/>
              <a:ext cx="152400" cy="762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53374" name="Rectangle 88"/>
            <p:cNvSpPr>
              <a:spLocks noChangeArrowheads="1"/>
            </p:cNvSpPr>
            <p:nvPr/>
          </p:nvSpPr>
          <p:spPr bwMode="auto">
            <a:xfrm>
              <a:off x="2209800" y="3200400"/>
              <a:ext cx="152400" cy="762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</p:grpSp>
      <p:sp>
        <p:nvSpPr>
          <p:cNvPr id="53259" name="Rectangle 8"/>
          <p:cNvSpPr>
            <a:spLocks noChangeArrowheads="1"/>
          </p:cNvSpPr>
          <p:nvPr/>
        </p:nvSpPr>
        <p:spPr bwMode="auto">
          <a:xfrm>
            <a:off x="684213" y="4159568"/>
            <a:ext cx="900112" cy="18256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100"/>
              <a:t>Doc @ Br.</a:t>
            </a:r>
          </a:p>
        </p:txBody>
      </p:sp>
      <p:sp>
        <p:nvSpPr>
          <p:cNvPr id="53260" name="Rectangle 9"/>
          <p:cNvSpPr>
            <a:spLocks noChangeArrowheads="1"/>
          </p:cNvSpPr>
          <p:nvPr/>
        </p:nvSpPr>
        <p:spPr bwMode="auto">
          <a:xfrm>
            <a:off x="684213" y="4342130"/>
            <a:ext cx="900112" cy="42386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2136775" y="4159568"/>
            <a:ext cx="898525" cy="606425"/>
            <a:chOff x="1219200" y="4191000"/>
            <a:chExt cx="990600" cy="762000"/>
          </a:xfrm>
        </p:grpSpPr>
        <p:sp>
          <p:nvSpPr>
            <p:cNvPr id="53370" name="Rectangle 12"/>
            <p:cNvSpPr>
              <a:spLocks noChangeArrowheads="1"/>
            </p:cNvSpPr>
            <p:nvPr/>
          </p:nvSpPr>
          <p:spPr bwMode="auto">
            <a:xfrm>
              <a:off x="1219200" y="4191000"/>
              <a:ext cx="990600" cy="228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100"/>
                <a:t>Mail Room</a:t>
              </a:r>
            </a:p>
          </p:txBody>
        </p:sp>
        <p:sp>
          <p:nvSpPr>
            <p:cNvPr id="53371" name="Rectangle 13"/>
            <p:cNvSpPr>
              <a:spLocks noChangeArrowheads="1"/>
            </p:cNvSpPr>
            <p:nvPr/>
          </p:nvSpPr>
          <p:spPr bwMode="auto">
            <a:xfrm>
              <a:off x="1219200" y="4419600"/>
              <a:ext cx="990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3589338" y="4159568"/>
            <a:ext cx="898525" cy="606425"/>
            <a:chOff x="1219200" y="4191000"/>
            <a:chExt cx="990600" cy="762000"/>
          </a:xfrm>
        </p:grpSpPr>
        <p:sp>
          <p:nvSpPr>
            <p:cNvPr id="53368" name="Rectangle 15"/>
            <p:cNvSpPr>
              <a:spLocks noChangeArrowheads="1"/>
            </p:cNvSpPr>
            <p:nvPr/>
          </p:nvSpPr>
          <p:spPr bwMode="auto">
            <a:xfrm>
              <a:off x="1219200" y="4191000"/>
              <a:ext cx="990600" cy="228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100"/>
                <a:t>Doc Verify</a:t>
              </a:r>
            </a:p>
          </p:txBody>
        </p:sp>
        <p:sp>
          <p:nvSpPr>
            <p:cNvPr id="53369" name="Rectangle 16"/>
            <p:cNvSpPr>
              <a:spLocks noChangeArrowheads="1"/>
            </p:cNvSpPr>
            <p:nvPr/>
          </p:nvSpPr>
          <p:spPr bwMode="auto">
            <a:xfrm>
              <a:off x="1219200" y="4419600"/>
              <a:ext cx="990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</p:grp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5041900" y="4159568"/>
            <a:ext cx="898525" cy="606425"/>
            <a:chOff x="1219200" y="4191000"/>
            <a:chExt cx="990600" cy="762000"/>
          </a:xfrm>
        </p:grpSpPr>
        <p:sp>
          <p:nvSpPr>
            <p:cNvPr id="53366" name="Rectangle 18"/>
            <p:cNvSpPr>
              <a:spLocks noChangeArrowheads="1"/>
            </p:cNvSpPr>
            <p:nvPr/>
          </p:nvSpPr>
          <p:spPr bwMode="auto">
            <a:xfrm>
              <a:off x="1219200" y="4191000"/>
              <a:ext cx="990600" cy="228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100"/>
                <a:t>Data Entry</a:t>
              </a:r>
            </a:p>
          </p:txBody>
        </p:sp>
        <p:sp>
          <p:nvSpPr>
            <p:cNvPr id="53367" name="Rectangle 19"/>
            <p:cNvSpPr>
              <a:spLocks noChangeArrowheads="1"/>
            </p:cNvSpPr>
            <p:nvPr/>
          </p:nvSpPr>
          <p:spPr bwMode="auto">
            <a:xfrm>
              <a:off x="1219200" y="4419600"/>
              <a:ext cx="990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</p:grpSp>
      <p:grpSp>
        <p:nvGrpSpPr>
          <p:cNvPr id="8" name="Group 20"/>
          <p:cNvGrpSpPr>
            <a:grpSpLocks/>
          </p:cNvGrpSpPr>
          <p:nvPr/>
        </p:nvGrpSpPr>
        <p:grpSpPr bwMode="auto">
          <a:xfrm>
            <a:off x="6492875" y="4159568"/>
            <a:ext cx="900113" cy="606425"/>
            <a:chOff x="1219200" y="4191000"/>
            <a:chExt cx="990600" cy="762000"/>
          </a:xfrm>
        </p:grpSpPr>
        <p:sp>
          <p:nvSpPr>
            <p:cNvPr id="53364" name="Rectangle 21"/>
            <p:cNvSpPr>
              <a:spLocks noChangeArrowheads="1"/>
            </p:cNvSpPr>
            <p:nvPr/>
          </p:nvSpPr>
          <p:spPr bwMode="auto">
            <a:xfrm>
              <a:off x="1219200" y="4191000"/>
              <a:ext cx="990600" cy="228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100"/>
                <a:t>Sig Scan</a:t>
              </a:r>
            </a:p>
          </p:txBody>
        </p:sp>
        <p:sp>
          <p:nvSpPr>
            <p:cNvPr id="53365" name="Rectangle 22"/>
            <p:cNvSpPr>
              <a:spLocks noChangeArrowheads="1"/>
            </p:cNvSpPr>
            <p:nvPr/>
          </p:nvSpPr>
          <p:spPr bwMode="auto">
            <a:xfrm>
              <a:off x="1219200" y="4419600"/>
              <a:ext cx="990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</p:grpSp>
      <p:cxnSp>
        <p:nvCxnSpPr>
          <p:cNvPr id="53265" name="Elbow Connector 40"/>
          <p:cNvCxnSpPr>
            <a:cxnSpLocks noChangeShapeType="1"/>
          </p:cNvCxnSpPr>
          <p:nvPr/>
        </p:nvCxnSpPr>
        <p:spPr bwMode="auto">
          <a:xfrm>
            <a:off x="684213" y="5962968"/>
            <a:ext cx="1433512" cy="225425"/>
          </a:xfrm>
          <a:prstGeom prst="bentConnector3">
            <a:avLst>
              <a:gd name="adj1" fmla="val 64435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3266" name="Elbow Connector 48"/>
          <p:cNvCxnSpPr>
            <a:cxnSpLocks noChangeShapeType="1"/>
          </p:cNvCxnSpPr>
          <p:nvPr/>
        </p:nvCxnSpPr>
        <p:spPr bwMode="auto">
          <a:xfrm>
            <a:off x="2130425" y="5985193"/>
            <a:ext cx="1458913" cy="203200"/>
          </a:xfrm>
          <a:prstGeom prst="bentConnector3">
            <a:avLst>
              <a:gd name="adj1" fmla="val 63009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3267" name="Elbow Connector 50"/>
          <p:cNvCxnSpPr>
            <a:cxnSpLocks noChangeShapeType="1"/>
          </p:cNvCxnSpPr>
          <p:nvPr/>
        </p:nvCxnSpPr>
        <p:spPr bwMode="auto">
          <a:xfrm>
            <a:off x="3602038" y="5985193"/>
            <a:ext cx="1452562" cy="203200"/>
          </a:xfrm>
          <a:prstGeom prst="bentConnector3">
            <a:avLst>
              <a:gd name="adj1" fmla="val 60662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3268" name="Elbow Connector 51"/>
          <p:cNvCxnSpPr>
            <a:cxnSpLocks noChangeShapeType="1"/>
          </p:cNvCxnSpPr>
          <p:nvPr/>
        </p:nvCxnSpPr>
        <p:spPr bwMode="auto">
          <a:xfrm>
            <a:off x="5062538" y="5985193"/>
            <a:ext cx="1423987" cy="203200"/>
          </a:xfrm>
          <a:prstGeom prst="bentConnector3">
            <a:avLst>
              <a:gd name="adj1" fmla="val 63324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3269" name="Elbow Connector 52"/>
          <p:cNvCxnSpPr>
            <a:cxnSpLocks noChangeShapeType="1"/>
          </p:cNvCxnSpPr>
          <p:nvPr/>
        </p:nvCxnSpPr>
        <p:spPr bwMode="auto">
          <a:xfrm>
            <a:off x="6484938" y="5977255"/>
            <a:ext cx="1452562" cy="203200"/>
          </a:xfrm>
          <a:prstGeom prst="bentConnector3">
            <a:avLst>
              <a:gd name="adj1" fmla="val 60069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3270" name="Straight Connector 54"/>
          <p:cNvCxnSpPr>
            <a:cxnSpLocks noChangeShapeType="1"/>
          </p:cNvCxnSpPr>
          <p:nvPr/>
        </p:nvCxnSpPr>
        <p:spPr bwMode="auto">
          <a:xfrm rot="5400000" flipH="1" flipV="1">
            <a:off x="3500437" y="6077268"/>
            <a:ext cx="201613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3271" name="Straight Connector 55"/>
          <p:cNvCxnSpPr>
            <a:cxnSpLocks noChangeShapeType="1"/>
          </p:cNvCxnSpPr>
          <p:nvPr/>
        </p:nvCxnSpPr>
        <p:spPr bwMode="auto">
          <a:xfrm rot="5400000" flipH="1" flipV="1">
            <a:off x="4961732" y="6085999"/>
            <a:ext cx="203200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3272" name="Straight Connector 56"/>
          <p:cNvCxnSpPr>
            <a:cxnSpLocks noChangeShapeType="1"/>
          </p:cNvCxnSpPr>
          <p:nvPr/>
        </p:nvCxnSpPr>
        <p:spPr bwMode="auto">
          <a:xfrm rot="5400000" flipH="1" flipV="1">
            <a:off x="6392069" y="6071711"/>
            <a:ext cx="203200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3273" name="Straight Connector 57"/>
          <p:cNvCxnSpPr>
            <a:cxnSpLocks noChangeShapeType="1"/>
          </p:cNvCxnSpPr>
          <p:nvPr/>
        </p:nvCxnSpPr>
        <p:spPr bwMode="auto">
          <a:xfrm rot="5400000" flipH="1" flipV="1">
            <a:off x="2018507" y="6085999"/>
            <a:ext cx="203200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53274" name="Rectangle 62"/>
          <p:cNvSpPr>
            <a:spLocks noChangeArrowheads="1"/>
          </p:cNvSpPr>
          <p:nvPr/>
        </p:nvSpPr>
        <p:spPr bwMode="auto">
          <a:xfrm>
            <a:off x="676275" y="5043805"/>
            <a:ext cx="900113" cy="18097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HoT: 10 Min</a:t>
            </a:r>
          </a:p>
        </p:txBody>
      </p:sp>
      <p:sp>
        <p:nvSpPr>
          <p:cNvPr id="53275" name="Rectangle 64"/>
          <p:cNvSpPr>
            <a:spLocks noChangeArrowheads="1"/>
          </p:cNvSpPr>
          <p:nvPr/>
        </p:nvSpPr>
        <p:spPr bwMode="auto">
          <a:xfrm>
            <a:off x="676275" y="5232718"/>
            <a:ext cx="900113" cy="18097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TAT: 3 days</a:t>
            </a:r>
          </a:p>
        </p:txBody>
      </p:sp>
      <p:sp>
        <p:nvSpPr>
          <p:cNvPr id="53276" name="Rectangle 65"/>
          <p:cNvSpPr>
            <a:spLocks noChangeArrowheads="1"/>
          </p:cNvSpPr>
          <p:nvPr/>
        </p:nvSpPr>
        <p:spPr bwMode="auto">
          <a:xfrm>
            <a:off x="2136775" y="5062855"/>
            <a:ext cx="898525" cy="18256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HoT: 5 Min</a:t>
            </a:r>
          </a:p>
        </p:txBody>
      </p:sp>
      <p:sp>
        <p:nvSpPr>
          <p:cNvPr id="53277" name="Rectangle 67"/>
          <p:cNvSpPr>
            <a:spLocks noChangeArrowheads="1"/>
          </p:cNvSpPr>
          <p:nvPr/>
        </p:nvSpPr>
        <p:spPr bwMode="auto">
          <a:xfrm>
            <a:off x="2136775" y="5253355"/>
            <a:ext cx="898525" cy="18097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TAT: 4 Hrs</a:t>
            </a:r>
          </a:p>
        </p:txBody>
      </p:sp>
      <p:sp>
        <p:nvSpPr>
          <p:cNvPr id="53278" name="Rectangle 68"/>
          <p:cNvSpPr>
            <a:spLocks noChangeArrowheads="1"/>
          </p:cNvSpPr>
          <p:nvPr/>
        </p:nvSpPr>
        <p:spPr bwMode="auto">
          <a:xfrm>
            <a:off x="3589338" y="5062855"/>
            <a:ext cx="898525" cy="18256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HoT: 10 Min</a:t>
            </a:r>
          </a:p>
        </p:txBody>
      </p:sp>
      <p:sp>
        <p:nvSpPr>
          <p:cNvPr id="53279" name="Rectangle 70"/>
          <p:cNvSpPr>
            <a:spLocks noChangeArrowheads="1"/>
          </p:cNvSpPr>
          <p:nvPr/>
        </p:nvSpPr>
        <p:spPr bwMode="auto">
          <a:xfrm>
            <a:off x="3589338" y="5253355"/>
            <a:ext cx="898525" cy="18097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TAT: 1 day</a:t>
            </a:r>
          </a:p>
        </p:txBody>
      </p:sp>
      <p:sp>
        <p:nvSpPr>
          <p:cNvPr id="53280" name="Rectangle 71"/>
          <p:cNvSpPr>
            <a:spLocks noChangeArrowheads="1"/>
          </p:cNvSpPr>
          <p:nvPr/>
        </p:nvSpPr>
        <p:spPr bwMode="auto">
          <a:xfrm>
            <a:off x="5041900" y="5062855"/>
            <a:ext cx="898525" cy="18256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HoT: 20 Min</a:t>
            </a:r>
          </a:p>
        </p:txBody>
      </p:sp>
      <p:sp>
        <p:nvSpPr>
          <p:cNvPr id="53281" name="Rectangle 73"/>
          <p:cNvSpPr>
            <a:spLocks noChangeArrowheads="1"/>
          </p:cNvSpPr>
          <p:nvPr/>
        </p:nvSpPr>
        <p:spPr bwMode="auto">
          <a:xfrm>
            <a:off x="5041900" y="5253355"/>
            <a:ext cx="898525" cy="18097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TAT: 1 day</a:t>
            </a:r>
          </a:p>
        </p:txBody>
      </p:sp>
      <p:sp>
        <p:nvSpPr>
          <p:cNvPr id="53282" name="Rectangle 74"/>
          <p:cNvSpPr>
            <a:spLocks noChangeArrowheads="1"/>
          </p:cNvSpPr>
          <p:nvPr/>
        </p:nvSpPr>
        <p:spPr bwMode="auto">
          <a:xfrm>
            <a:off x="6492875" y="5062855"/>
            <a:ext cx="900113" cy="18256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HoT: 10 Min</a:t>
            </a:r>
          </a:p>
        </p:txBody>
      </p:sp>
      <p:sp>
        <p:nvSpPr>
          <p:cNvPr id="53283" name="Rectangle 76"/>
          <p:cNvSpPr>
            <a:spLocks noChangeArrowheads="1"/>
          </p:cNvSpPr>
          <p:nvPr/>
        </p:nvSpPr>
        <p:spPr bwMode="auto">
          <a:xfrm>
            <a:off x="6492875" y="5253355"/>
            <a:ext cx="900113" cy="18097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TAT: 1 day</a:t>
            </a:r>
          </a:p>
        </p:txBody>
      </p:sp>
      <p:grpSp>
        <p:nvGrpSpPr>
          <p:cNvPr id="9" name="Group 89"/>
          <p:cNvGrpSpPr>
            <a:grpSpLocks/>
          </p:cNvGrpSpPr>
          <p:nvPr/>
        </p:nvGrpSpPr>
        <p:grpSpPr bwMode="auto">
          <a:xfrm>
            <a:off x="4487863" y="4361180"/>
            <a:ext cx="554037" cy="203200"/>
            <a:chOff x="1905000" y="3124200"/>
            <a:chExt cx="609600" cy="228600"/>
          </a:xfrm>
        </p:grpSpPr>
        <p:sp>
          <p:nvSpPr>
            <p:cNvPr id="53361" name="Right Arrow 90"/>
            <p:cNvSpPr>
              <a:spLocks noChangeArrowheads="1"/>
            </p:cNvSpPr>
            <p:nvPr/>
          </p:nvSpPr>
          <p:spPr bwMode="auto">
            <a:xfrm>
              <a:off x="1905000" y="3124200"/>
              <a:ext cx="609600" cy="2286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53362" name="Rectangle 91"/>
            <p:cNvSpPr>
              <a:spLocks noChangeArrowheads="1"/>
            </p:cNvSpPr>
            <p:nvPr/>
          </p:nvSpPr>
          <p:spPr bwMode="auto">
            <a:xfrm>
              <a:off x="1905000" y="3200400"/>
              <a:ext cx="152400" cy="762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53363" name="Rectangle 92"/>
            <p:cNvSpPr>
              <a:spLocks noChangeArrowheads="1"/>
            </p:cNvSpPr>
            <p:nvPr/>
          </p:nvSpPr>
          <p:spPr bwMode="auto">
            <a:xfrm>
              <a:off x="2209800" y="3200400"/>
              <a:ext cx="152400" cy="762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</p:grpSp>
      <p:grpSp>
        <p:nvGrpSpPr>
          <p:cNvPr id="10" name="Group 93"/>
          <p:cNvGrpSpPr>
            <a:grpSpLocks/>
          </p:cNvGrpSpPr>
          <p:nvPr/>
        </p:nvGrpSpPr>
        <p:grpSpPr bwMode="auto">
          <a:xfrm>
            <a:off x="5940425" y="4361180"/>
            <a:ext cx="552450" cy="203200"/>
            <a:chOff x="1905000" y="3124200"/>
            <a:chExt cx="609600" cy="228600"/>
          </a:xfrm>
        </p:grpSpPr>
        <p:sp>
          <p:nvSpPr>
            <p:cNvPr id="53358" name="Right Arrow 94"/>
            <p:cNvSpPr>
              <a:spLocks noChangeArrowheads="1"/>
            </p:cNvSpPr>
            <p:nvPr/>
          </p:nvSpPr>
          <p:spPr bwMode="auto">
            <a:xfrm>
              <a:off x="1905000" y="3124200"/>
              <a:ext cx="609600" cy="2286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53359" name="Rectangle 95"/>
            <p:cNvSpPr>
              <a:spLocks noChangeArrowheads="1"/>
            </p:cNvSpPr>
            <p:nvPr/>
          </p:nvSpPr>
          <p:spPr bwMode="auto">
            <a:xfrm>
              <a:off x="1905000" y="3200400"/>
              <a:ext cx="152400" cy="762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53360" name="Rectangle 96"/>
            <p:cNvSpPr>
              <a:spLocks noChangeArrowheads="1"/>
            </p:cNvSpPr>
            <p:nvPr/>
          </p:nvSpPr>
          <p:spPr bwMode="auto">
            <a:xfrm>
              <a:off x="2209800" y="3200400"/>
              <a:ext cx="152400" cy="762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</p:grpSp>
      <p:cxnSp>
        <p:nvCxnSpPr>
          <p:cNvPr id="53286" name="Elbow Connector 98"/>
          <p:cNvCxnSpPr>
            <a:cxnSpLocks noChangeShapeType="1"/>
          </p:cNvCxnSpPr>
          <p:nvPr/>
        </p:nvCxnSpPr>
        <p:spPr bwMode="auto">
          <a:xfrm>
            <a:off x="7945438" y="5975668"/>
            <a:ext cx="1020762" cy="190500"/>
          </a:xfrm>
          <a:prstGeom prst="bentConnector3">
            <a:avLst>
              <a:gd name="adj1" fmla="val 84671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53287" name="Straight Connector 102"/>
          <p:cNvCxnSpPr>
            <a:cxnSpLocks noChangeShapeType="1"/>
          </p:cNvCxnSpPr>
          <p:nvPr/>
        </p:nvCxnSpPr>
        <p:spPr bwMode="auto">
          <a:xfrm rot="5400000" flipH="1" flipV="1">
            <a:off x="7835901" y="6075680"/>
            <a:ext cx="201612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11" name="Group 111"/>
          <p:cNvGrpSpPr>
            <a:grpSpLocks/>
          </p:cNvGrpSpPr>
          <p:nvPr/>
        </p:nvGrpSpPr>
        <p:grpSpPr bwMode="auto">
          <a:xfrm>
            <a:off x="7924800" y="4159568"/>
            <a:ext cx="898525" cy="606425"/>
            <a:chOff x="1219200" y="4191000"/>
            <a:chExt cx="990600" cy="762000"/>
          </a:xfrm>
        </p:grpSpPr>
        <p:sp>
          <p:nvSpPr>
            <p:cNvPr id="53356" name="Rectangle 112"/>
            <p:cNvSpPr>
              <a:spLocks noChangeArrowheads="1"/>
            </p:cNvSpPr>
            <p:nvPr/>
          </p:nvSpPr>
          <p:spPr bwMode="auto">
            <a:xfrm>
              <a:off x="1219200" y="4191000"/>
              <a:ext cx="990600" cy="2286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Bef>
                  <a:spcPct val="20000"/>
                </a:spcBef>
                <a:spcAft>
                  <a:spcPct val="20000"/>
                </a:spcAft>
                <a:buSzPct val="90000"/>
              </a:pPr>
              <a:r>
                <a:rPr lang="en-US" sz="1100"/>
                <a:t>QC</a:t>
              </a:r>
            </a:p>
          </p:txBody>
        </p:sp>
        <p:sp>
          <p:nvSpPr>
            <p:cNvPr id="53357" name="Rectangle 113"/>
            <p:cNvSpPr>
              <a:spLocks noChangeArrowheads="1"/>
            </p:cNvSpPr>
            <p:nvPr/>
          </p:nvSpPr>
          <p:spPr bwMode="auto">
            <a:xfrm>
              <a:off x="1219200" y="4419600"/>
              <a:ext cx="990600" cy="533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</p:grpSp>
      <p:grpSp>
        <p:nvGrpSpPr>
          <p:cNvPr id="12" name="Group 114"/>
          <p:cNvGrpSpPr>
            <a:grpSpLocks/>
          </p:cNvGrpSpPr>
          <p:nvPr/>
        </p:nvGrpSpPr>
        <p:grpSpPr bwMode="auto">
          <a:xfrm>
            <a:off x="7391400" y="4415155"/>
            <a:ext cx="554038" cy="201613"/>
            <a:chOff x="1905000" y="3124200"/>
            <a:chExt cx="609600" cy="228600"/>
          </a:xfrm>
        </p:grpSpPr>
        <p:sp>
          <p:nvSpPr>
            <p:cNvPr id="53353" name="Right Arrow 115"/>
            <p:cNvSpPr>
              <a:spLocks noChangeArrowheads="1"/>
            </p:cNvSpPr>
            <p:nvPr/>
          </p:nvSpPr>
          <p:spPr bwMode="auto">
            <a:xfrm>
              <a:off x="1905000" y="3124200"/>
              <a:ext cx="609600" cy="2286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53354" name="Rectangle 116"/>
            <p:cNvSpPr>
              <a:spLocks noChangeArrowheads="1"/>
            </p:cNvSpPr>
            <p:nvPr/>
          </p:nvSpPr>
          <p:spPr bwMode="auto">
            <a:xfrm>
              <a:off x="1905000" y="3200400"/>
              <a:ext cx="152400" cy="762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  <p:sp>
          <p:nvSpPr>
            <p:cNvPr id="53355" name="Rectangle 117"/>
            <p:cNvSpPr>
              <a:spLocks noChangeArrowheads="1"/>
            </p:cNvSpPr>
            <p:nvPr/>
          </p:nvSpPr>
          <p:spPr bwMode="auto">
            <a:xfrm>
              <a:off x="2209800" y="3200400"/>
              <a:ext cx="152400" cy="762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spcBef>
                  <a:spcPct val="20000"/>
                </a:spcBef>
                <a:spcAft>
                  <a:spcPct val="20000"/>
                </a:spcAft>
                <a:buSzPct val="90000"/>
              </a:pPr>
              <a:endParaRPr lang="en-US"/>
            </a:p>
          </p:txBody>
        </p:sp>
      </p:grpSp>
      <p:sp>
        <p:nvSpPr>
          <p:cNvPr id="53290" name="TextBox 61"/>
          <p:cNvSpPr txBox="1">
            <a:spLocks noChangeArrowheads="1"/>
          </p:cNvSpPr>
          <p:nvPr/>
        </p:nvSpPr>
        <p:spPr bwMode="auto">
          <a:xfrm>
            <a:off x="787400" y="6002655"/>
            <a:ext cx="76041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/>
              <a:t>10 Min</a:t>
            </a:r>
          </a:p>
        </p:txBody>
      </p:sp>
      <p:sp>
        <p:nvSpPr>
          <p:cNvPr id="53291" name="TextBox 61"/>
          <p:cNvSpPr txBox="1">
            <a:spLocks noChangeArrowheads="1"/>
          </p:cNvSpPr>
          <p:nvPr/>
        </p:nvSpPr>
        <p:spPr bwMode="auto">
          <a:xfrm>
            <a:off x="1474788" y="6188393"/>
            <a:ext cx="7604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/>
              <a:t>3 days</a:t>
            </a:r>
          </a:p>
        </p:txBody>
      </p:sp>
      <p:sp>
        <p:nvSpPr>
          <p:cNvPr id="53292" name="TextBox 61"/>
          <p:cNvSpPr txBox="1">
            <a:spLocks noChangeArrowheads="1"/>
          </p:cNvSpPr>
          <p:nvPr/>
        </p:nvSpPr>
        <p:spPr bwMode="auto">
          <a:xfrm>
            <a:off x="2120900" y="6050280"/>
            <a:ext cx="960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/>
              <a:t>5 Min</a:t>
            </a:r>
          </a:p>
        </p:txBody>
      </p:sp>
      <p:sp>
        <p:nvSpPr>
          <p:cNvPr id="53293" name="TextBox 61"/>
          <p:cNvSpPr txBox="1">
            <a:spLocks noChangeArrowheads="1"/>
          </p:cNvSpPr>
          <p:nvPr/>
        </p:nvSpPr>
        <p:spPr bwMode="auto">
          <a:xfrm>
            <a:off x="2990850" y="6188393"/>
            <a:ext cx="7604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 dirty="0"/>
              <a:t>4 Hrs</a:t>
            </a:r>
          </a:p>
        </p:txBody>
      </p:sp>
      <p:sp>
        <p:nvSpPr>
          <p:cNvPr id="53294" name="TextBox 61"/>
          <p:cNvSpPr txBox="1">
            <a:spLocks noChangeArrowheads="1"/>
          </p:cNvSpPr>
          <p:nvPr/>
        </p:nvSpPr>
        <p:spPr bwMode="auto">
          <a:xfrm>
            <a:off x="3648075" y="5985193"/>
            <a:ext cx="7604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/>
              <a:t>10 Min</a:t>
            </a:r>
          </a:p>
        </p:txBody>
      </p:sp>
      <p:sp>
        <p:nvSpPr>
          <p:cNvPr id="53295" name="TextBox 61"/>
          <p:cNvSpPr txBox="1">
            <a:spLocks noChangeArrowheads="1"/>
          </p:cNvSpPr>
          <p:nvPr/>
        </p:nvSpPr>
        <p:spPr bwMode="auto">
          <a:xfrm>
            <a:off x="4384675" y="6188393"/>
            <a:ext cx="7604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/>
              <a:t>1 day</a:t>
            </a:r>
          </a:p>
        </p:txBody>
      </p:sp>
      <p:sp>
        <p:nvSpPr>
          <p:cNvPr id="53296" name="TextBox 61"/>
          <p:cNvSpPr txBox="1">
            <a:spLocks noChangeArrowheads="1"/>
          </p:cNvSpPr>
          <p:nvPr/>
        </p:nvSpPr>
        <p:spPr bwMode="auto">
          <a:xfrm>
            <a:off x="5105400" y="6009005"/>
            <a:ext cx="7604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/>
              <a:t>20 Min</a:t>
            </a:r>
          </a:p>
        </p:txBody>
      </p:sp>
      <p:sp>
        <p:nvSpPr>
          <p:cNvPr id="53297" name="TextBox 61"/>
          <p:cNvSpPr txBox="1">
            <a:spLocks noChangeArrowheads="1"/>
          </p:cNvSpPr>
          <p:nvPr/>
        </p:nvSpPr>
        <p:spPr bwMode="auto">
          <a:xfrm>
            <a:off x="5875338" y="6188393"/>
            <a:ext cx="7604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/>
              <a:t>1 day</a:t>
            </a:r>
          </a:p>
        </p:txBody>
      </p:sp>
      <p:sp>
        <p:nvSpPr>
          <p:cNvPr id="53298" name="TextBox 61"/>
          <p:cNvSpPr txBox="1">
            <a:spLocks noChangeArrowheads="1"/>
          </p:cNvSpPr>
          <p:nvPr/>
        </p:nvSpPr>
        <p:spPr bwMode="auto">
          <a:xfrm>
            <a:off x="6534150" y="5977255"/>
            <a:ext cx="7604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/>
              <a:t>10 Min</a:t>
            </a:r>
          </a:p>
        </p:txBody>
      </p:sp>
      <p:sp>
        <p:nvSpPr>
          <p:cNvPr id="53299" name="TextBox 61"/>
          <p:cNvSpPr txBox="1">
            <a:spLocks noChangeArrowheads="1"/>
          </p:cNvSpPr>
          <p:nvPr/>
        </p:nvSpPr>
        <p:spPr bwMode="auto">
          <a:xfrm>
            <a:off x="7275513" y="6188393"/>
            <a:ext cx="7604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/>
              <a:t>1 day</a:t>
            </a:r>
          </a:p>
        </p:txBody>
      </p:sp>
      <p:sp>
        <p:nvSpPr>
          <p:cNvPr id="53300" name="TextBox 61"/>
          <p:cNvSpPr txBox="1">
            <a:spLocks noChangeArrowheads="1"/>
          </p:cNvSpPr>
          <p:nvPr/>
        </p:nvSpPr>
        <p:spPr bwMode="auto">
          <a:xfrm>
            <a:off x="7951788" y="5962968"/>
            <a:ext cx="760412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/>
              <a:t>10 Min</a:t>
            </a:r>
          </a:p>
        </p:txBody>
      </p:sp>
      <p:pic>
        <p:nvPicPr>
          <p:cNvPr id="5330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4650" y="4016693"/>
            <a:ext cx="4048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30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09913" y="4016693"/>
            <a:ext cx="40481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303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45013" y="4016693"/>
            <a:ext cx="40640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30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0275" y="4016693"/>
            <a:ext cx="40640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30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46963" y="4016693"/>
            <a:ext cx="40481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" name="Circular Arrow 119"/>
          <p:cNvSpPr>
            <a:spLocks noChangeAspect="1"/>
          </p:cNvSpPr>
          <p:nvPr/>
        </p:nvSpPr>
        <p:spPr bwMode="auto">
          <a:xfrm rot="19536866">
            <a:off x="592138" y="3892868"/>
            <a:ext cx="220662" cy="220662"/>
          </a:xfrm>
          <a:prstGeom prst="circularArrow">
            <a:avLst>
              <a:gd name="adj1" fmla="val 5326"/>
              <a:gd name="adj2" fmla="val 1142319"/>
              <a:gd name="adj3" fmla="val 20457690"/>
              <a:gd name="adj4" fmla="val 1602392"/>
              <a:gd name="adj5" fmla="val 12500"/>
            </a:avLst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3500" tIns="0" rIns="64800" bIns="0"/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3" name="Circular Arrow 122"/>
          <p:cNvSpPr>
            <a:spLocks noChangeAspect="1"/>
          </p:cNvSpPr>
          <p:nvPr/>
        </p:nvSpPr>
        <p:spPr bwMode="auto">
          <a:xfrm rot="19536866">
            <a:off x="2076450" y="3892868"/>
            <a:ext cx="220663" cy="220662"/>
          </a:xfrm>
          <a:prstGeom prst="circularArrow">
            <a:avLst>
              <a:gd name="adj1" fmla="val 5326"/>
              <a:gd name="adj2" fmla="val 1142319"/>
              <a:gd name="adj3" fmla="val 20457690"/>
              <a:gd name="adj4" fmla="val 1602392"/>
              <a:gd name="adj5" fmla="val 12500"/>
            </a:avLst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3500" tIns="0" rIns="64800" bIns="0"/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4" name="Circular Arrow 123"/>
          <p:cNvSpPr>
            <a:spLocks noChangeAspect="1"/>
          </p:cNvSpPr>
          <p:nvPr/>
        </p:nvSpPr>
        <p:spPr bwMode="auto">
          <a:xfrm rot="19536866">
            <a:off x="3560763" y="3892868"/>
            <a:ext cx="220662" cy="220662"/>
          </a:xfrm>
          <a:prstGeom prst="circularArrow">
            <a:avLst>
              <a:gd name="adj1" fmla="val 5326"/>
              <a:gd name="adj2" fmla="val 1142319"/>
              <a:gd name="adj3" fmla="val 20457690"/>
              <a:gd name="adj4" fmla="val 1602392"/>
              <a:gd name="adj5" fmla="val 12500"/>
            </a:avLst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3500" tIns="0" rIns="64800" bIns="0"/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5" name="Circular Arrow 124"/>
          <p:cNvSpPr>
            <a:spLocks noChangeAspect="1"/>
          </p:cNvSpPr>
          <p:nvPr/>
        </p:nvSpPr>
        <p:spPr bwMode="auto">
          <a:xfrm rot="19536866">
            <a:off x="5045075" y="3892868"/>
            <a:ext cx="220663" cy="220662"/>
          </a:xfrm>
          <a:prstGeom prst="circularArrow">
            <a:avLst>
              <a:gd name="adj1" fmla="val 5326"/>
              <a:gd name="adj2" fmla="val 1142319"/>
              <a:gd name="adj3" fmla="val 20457690"/>
              <a:gd name="adj4" fmla="val 1602392"/>
              <a:gd name="adj5" fmla="val 12500"/>
            </a:avLst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3500" tIns="0" rIns="64800" bIns="0"/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6" name="Circular Arrow 125"/>
          <p:cNvSpPr>
            <a:spLocks noChangeAspect="1"/>
          </p:cNvSpPr>
          <p:nvPr/>
        </p:nvSpPr>
        <p:spPr bwMode="auto">
          <a:xfrm rot="19536866">
            <a:off x="6529388" y="3892868"/>
            <a:ext cx="220662" cy="220662"/>
          </a:xfrm>
          <a:prstGeom prst="circularArrow">
            <a:avLst>
              <a:gd name="adj1" fmla="val 5326"/>
              <a:gd name="adj2" fmla="val 1142319"/>
              <a:gd name="adj3" fmla="val 20457690"/>
              <a:gd name="adj4" fmla="val 1602392"/>
              <a:gd name="adj5" fmla="val 12500"/>
            </a:avLst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3500" tIns="0" rIns="64800" bIns="0"/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7" name="Circular Arrow 126"/>
          <p:cNvSpPr>
            <a:spLocks noChangeAspect="1"/>
          </p:cNvSpPr>
          <p:nvPr/>
        </p:nvSpPr>
        <p:spPr bwMode="auto">
          <a:xfrm rot="19536866">
            <a:off x="8013700" y="3892868"/>
            <a:ext cx="220663" cy="220662"/>
          </a:xfrm>
          <a:prstGeom prst="circularArrow">
            <a:avLst>
              <a:gd name="adj1" fmla="val 5326"/>
              <a:gd name="adj2" fmla="val 1142319"/>
              <a:gd name="adj3" fmla="val 20457690"/>
              <a:gd name="adj4" fmla="val 1602392"/>
              <a:gd name="adj5" fmla="val 12500"/>
            </a:avLst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3500" tIns="0" rIns="64800" bIns="0"/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53312" name="Rectangle 74"/>
          <p:cNvSpPr>
            <a:spLocks noChangeArrowheads="1"/>
          </p:cNvSpPr>
          <p:nvPr/>
        </p:nvSpPr>
        <p:spPr bwMode="auto">
          <a:xfrm>
            <a:off x="7937500" y="5070793"/>
            <a:ext cx="900113" cy="18256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HoT: 10 Min</a:t>
            </a:r>
          </a:p>
        </p:txBody>
      </p:sp>
      <p:sp>
        <p:nvSpPr>
          <p:cNvPr id="53313" name="Rectangle 76"/>
          <p:cNvSpPr>
            <a:spLocks noChangeArrowheads="1"/>
          </p:cNvSpPr>
          <p:nvPr/>
        </p:nvSpPr>
        <p:spPr bwMode="auto">
          <a:xfrm>
            <a:off x="7937500" y="5261293"/>
            <a:ext cx="900113" cy="18097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TAT: 1 day</a:t>
            </a:r>
          </a:p>
        </p:txBody>
      </p:sp>
      <p:cxnSp>
        <p:nvCxnSpPr>
          <p:cNvPr id="53314" name="Straight Arrow Connector 155"/>
          <p:cNvCxnSpPr>
            <a:cxnSpLocks noChangeShapeType="1"/>
          </p:cNvCxnSpPr>
          <p:nvPr/>
        </p:nvCxnSpPr>
        <p:spPr bwMode="auto">
          <a:xfrm flipV="1">
            <a:off x="855663" y="1878330"/>
            <a:ext cx="2895600" cy="197167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53315" name="Straight Arrow Connector 156"/>
          <p:cNvCxnSpPr>
            <a:cxnSpLocks noChangeShapeType="1"/>
          </p:cNvCxnSpPr>
          <p:nvPr/>
        </p:nvCxnSpPr>
        <p:spPr bwMode="auto">
          <a:xfrm rot="10800000" flipV="1">
            <a:off x="936625" y="2002155"/>
            <a:ext cx="2895600" cy="197167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</p:spPr>
      </p:cxnSp>
      <p:pic>
        <p:nvPicPr>
          <p:cNvPr id="53316" name="Picture 2"/>
          <p:cNvPicPr>
            <a:picLocks noChangeAspect="1" noChangeArrowheads="1"/>
          </p:cNvPicPr>
          <p:nvPr/>
        </p:nvPicPr>
        <p:blipFill>
          <a:blip r:embed="rId3" cstate="print"/>
          <a:srcRect l="11528"/>
          <a:stretch>
            <a:fillRect/>
          </a:stretch>
        </p:blipFill>
        <p:spPr bwMode="auto">
          <a:xfrm>
            <a:off x="8035925" y="1624330"/>
            <a:ext cx="1066800" cy="733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3317" name="Rectangle 108"/>
          <p:cNvSpPr>
            <a:spLocks noChangeArrowheads="1"/>
          </p:cNvSpPr>
          <p:nvPr/>
        </p:nvSpPr>
        <p:spPr bwMode="auto">
          <a:xfrm>
            <a:off x="8156575" y="1878330"/>
            <a:ext cx="825500" cy="479425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 b="1"/>
              <a:t>DC</a:t>
            </a:r>
            <a:endParaRPr lang="en-US" sz="1600" b="1"/>
          </a:p>
        </p:txBody>
      </p:sp>
      <p:pic>
        <p:nvPicPr>
          <p:cNvPr id="53318" name="Picture 2"/>
          <p:cNvPicPr>
            <a:picLocks noChangeAspect="1" noChangeArrowheads="1"/>
          </p:cNvPicPr>
          <p:nvPr/>
        </p:nvPicPr>
        <p:blipFill>
          <a:blip r:embed="rId3" cstate="print"/>
          <a:srcRect l="11528"/>
          <a:stretch>
            <a:fillRect/>
          </a:stretch>
        </p:blipFill>
        <p:spPr bwMode="auto">
          <a:xfrm>
            <a:off x="7970838" y="2408555"/>
            <a:ext cx="1066800" cy="733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3319" name="Rectangle 108"/>
          <p:cNvSpPr>
            <a:spLocks noChangeArrowheads="1"/>
          </p:cNvSpPr>
          <p:nvPr/>
        </p:nvSpPr>
        <p:spPr bwMode="auto">
          <a:xfrm>
            <a:off x="8091488" y="2662555"/>
            <a:ext cx="825500" cy="479425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 b="1"/>
              <a:t>Cheques</a:t>
            </a:r>
          </a:p>
        </p:txBody>
      </p:sp>
      <p:cxnSp>
        <p:nvCxnSpPr>
          <p:cNvPr id="53320" name="Straight Arrow Connector 168"/>
          <p:cNvCxnSpPr>
            <a:cxnSpLocks noChangeShapeType="1"/>
          </p:cNvCxnSpPr>
          <p:nvPr/>
        </p:nvCxnSpPr>
        <p:spPr bwMode="auto">
          <a:xfrm flipV="1">
            <a:off x="5461000" y="2357755"/>
            <a:ext cx="2484438" cy="1658938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53321" name="Straight Arrow Connector 169"/>
          <p:cNvCxnSpPr>
            <a:cxnSpLocks noChangeShapeType="1"/>
          </p:cNvCxnSpPr>
          <p:nvPr/>
        </p:nvCxnSpPr>
        <p:spPr bwMode="auto">
          <a:xfrm rot="10800000" flipV="1">
            <a:off x="5119688" y="1144905"/>
            <a:ext cx="1587500" cy="325438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53322" name="Straight Arrow Connector 178"/>
          <p:cNvCxnSpPr>
            <a:cxnSpLocks noChangeShapeType="1"/>
          </p:cNvCxnSpPr>
          <p:nvPr/>
        </p:nvCxnSpPr>
        <p:spPr bwMode="auto">
          <a:xfrm flipV="1">
            <a:off x="5646738" y="3141980"/>
            <a:ext cx="2278062" cy="874713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53323" name="Straight Arrow Connector 183"/>
          <p:cNvCxnSpPr>
            <a:cxnSpLocks noChangeShapeType="1"/>
          </p:cNvCxnSpPr>
          <p:nvPr/>
        </p:nvCxnSpPr>
        <p:spPr bwMode="auto">
          <a:xfrm rot="10800000">
            <a:off x="5194300" y="1784668"/>
            <a:ext cx="2657475" cy="10382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53324" name="Rectangle 186"/>
          <p:cNvSpPr>
            <a:spLocks noChangeArrowheads="1"/>
          </p:cNvSpPr>
          <p:nvPr/>
        </p:nvSpPr>
        <p:spPr bwMode="auto">
          <a:xfrm>
            <a:off x="6810375" y="1022668"/>
            <a:ext cx="933450" cy="244475"/>
          </a:xfrm>
          <a:prstGeom prst="rect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63500" tIns="0" rIns="64800" bIns="0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/>
              <a:t>Branch</a:t>
            </a:r>
          </a:p>
        </p:txBody>
      </p:sp>
      <p:cxnSp>
        <p:nvCxnSpPr>
          <p:cNvPr id="53325" name="Straight Arrow Connector 190"/>
          <p:cNvCxnSpPr>
            <a:cxnSpLocks noChangeShapeType="1"/>
          </p:cNvCxnSpPr>
          <p:nvPr/>
        </p:nvCxnSpPr>
        <p:spPr bwMode="auto">
          <a:xfrm rot="10800000">
            <a:off x="5173663" y="1624330"/>
            <a:ext cx="2686050" cy="3778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53326" name="Rectangle 195"/>
          <p:cNvSpPr>
            <a:spLocks noChangeArrowheads="1"/>
          </p:cNvSpPr>
          <p:nvPr/>
        </p:nvSpPr>
        <p:spPr bwMode="auto">
          <a:xfrm>
            <a:off x="6267450" y="1530668"/>
            <a:ext cx="595313" cy="246062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63500" tIns="0" rIns="64800" bIns="0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/>
              <a:t>60%</a:t>
            </a:r>
          </a:p>
        </p:txBody>
      </p:sp>
      <p:cxnSp>
        <p:nvCxnSpPr>
          <p:cNvPr id="53327" name="Straight Arrow Connector 196"/>
          <p:cNvCxnSpPr>
            <a:cxnSpLocks noChangeShapeType="1"/>
          </p:cNvCxnSpPr>
          <p:nvPr/>
        </p:nvCxnSpPr>
        <p:spPr bwMode="auto">
          <a:xfrm rot="10800000">
            <a:off x="7392988" y="1398905"/>
            <a:ext cx="577850" cy="4794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53328" name="Rectangle 199"/>
          <p:cNvSpPr>
            <a:spLocks noChangeArrowheads="1"/>
          </p:cNvSpPr>
          <p:nvPr/>
        </p:nvSpPr>
        <p:spPr bwMode="auto">
          <a:xfrm>
            <a:off x="7669213" y="1419543"/>
            <a:ext cx="608012" cy="246062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lIns="63500" tIns="0" rIns="64800" bIns="0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/>
              <a:t>40%</a:t>
            </a:r>
          </a:p>
        </p:txBody>
      </p:sp>
      <p:sp>
        <p:nvSpPr>
          <p:cNvPr id="53329" name="Rectangle 212"/>
          <p:cNvSpPr>
            <a:spLocks noChangeArrowheads="1"/>
          </p:cNvSpPr>
          <p:nvPr/>
        </p:nvSpPr>
        <p:spPr bwMode="auto">
          <a:xfrm>
            <a:off x="4121150" y="2699068"/>
            <a:ext cx="933450" cy="246062"/>
          </a:xfrm>
          <a:prstGeom prst="rect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63500" tIns="0" rIns="64800" bIns="0"/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400" b="1"/>
              <a:t>MGMT</a:t>
            </a:r>
          </a:p>
        </p:txBody>
      </p:sp>
      <p:grpSp>
        <p:nvGrpSpPr>
          <p:cNvPr id="13" name="Group 217"/>
          <p:cNvGrpSpPr>
            <a:grpSpLocks/>
          </p:cNvGrpSpPr>
          <p:nvPr/>
        </p:nvGrpSpPr>
        <p:grpSpPr bwMode="auto">
          <a:xfrm rot="3605571">
            <a:off x="4715669" y="3399949"/>
            <a:ext cx="993775" cy="249237"/>
            <a:chOff x="6659005" y="272732"/>
            <a:chExt cx="2323861" cy="336870"/>
          </a:xfrm>
        </p:grpSpPr>
        <p:cxnSp>
          <p:nvCxnSpPr>
            <p:cNvPr id="53350" name="Straight Arrow Connector 218"/>
            <p:cNvCxnSpPr>
              <a:cxnSpLocks noChangeShapeType="1"/>
            </p:cNvCxnSpPr>
            <p:nvPr/>
          </p:nvCxnSpPr>
          <p:spPr bwMode="auto">
            <a:xfrm rot="10800000">
              <a:off x="6659005" y="272732"/>
              <a:ext cx="1431925" cy="1588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53351" name="Straight Connector 219"/>
            <p:cNvCxnSpPr>
              <a:cxnSpLocks noChangeShapeType="1"/>
            </p:cNvCxnSpPr>
            <p:nvPr/>
          </p:nvCxnSpPr>
          <p:spPr bwMode="auto">
            <a:xfrm rot="10800000" flipV="1">
              <a:off x="7668420" y="274321"/>
              <a:ext cx="422511" cy="333692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3352" name="Straight Connector 220"/>
            <p:cNvCxnSpPr>
              <a:cxnSpLocks noChangeShapeType="1"/>
            </p:cNvCxnSpPr>
            <p:nvPr/>
          </p:nvCxnSpPr>
          <p:spPr bwMode="auto">
            <a:xfrm>
              <a:off x="7668420" y="608014"/>
              <a:ext cx="1314446" cy="15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14" name="Group 221"/>
          <p:cNvGrpSpPr>
            <a:grpSpLocks/>
          </p:cNvGrpSpPr>
          <p:nvPr/>
        </p:nvGrpSpPr>
        <p:grpSpPr bwMode="auto">
          <a:xfrm rot="6654247">
            <a:off x="3770312" y="3453131"/>
            <a:ext cx="993775" cy="247650"/>
            <a:chOff x="6659005" y="272732"/>
            <a:chExt cx="2323861" cy="336870"/>
          </a:xfrm>
        </p:grpSpPr>
        <p:cxnSp>
          <p:nvCxnSpPr>
            <p:cNvPr id="53347" name="Straight Arrow Connector 222"/>
            <p:cNvCxnSpPr>
              <a:cxnSpLocks noChangeShapeType="1"/>
            </p:cNvCxnSpPr>
            <p:nvPr/>
          </p:nvCxnSpPr>
          <p:spPr bwMode="auto">
            <a:xfrm rot="10800000">
              <a:off x="6659005" y="272732"/>
              <a:ext cx="1431925" cy="1588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53348" name="Straight Connector 223"/>
            <p:cNvCxnSpPr>
              <a:cxnSpLocks noChangeShapeType="1"/>
            </p:cNvCxnSpPr>
            <p:nvPr/>
          </p:nvCxnSpPr>
          <p:spPr bwMode="auto">
            <a:xfrm rot="10800000" flipV="1">
              <a:off x="7668420" y="274321"/>
              <a:ext cx="422511" cy="333692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3349" name="Straight Connector 224"/>
            <p:cNvCxnSpPr>
              <a:cxnSpLocks noChangeShapeType="1"/>
            </p:cNvCxnSpPr>
            <p:nvPr/>
          </p:nvCxnSpPr>
          <p:spPr bwMode="auto">
            <a:xfrm>
              <a:off x="7668420" y="608014"/>
              <a:ext cx="1314446" cy="1588"/>
            </a:xfrm>
            <a:prstGeom prst="line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</p:spPr>
        </p:cxnSp>
      </p:grpSp>
      <p:cxnSp>
        <p:nvCxnSpPr>
          <p:cNvPr id="53332" name="Elbow Connector 235"/>
          <p:cNvCxnSpPr>
            <a:cxnSpLocks noChangeShapeType="1"/>
          </p:cNvCxnSpPr>
          <p:nvPr/>
        </p:nvCxnSpPr>
        <p:spPr bwMode="auto">
          <a:xfrm flipV="1">
            <a:off x="1133475" y="4765993"/>
            <a:ext cx="4357688" cy="157162"/>
          </a:xfrm>
          <a:prstGeom prst="bentConnector2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53333" name="Straight Connector 245"/>
          <p:cNvCxnSpPr>
            <a:cxnSpLocks noChangeShapeType="1"/>
            <a:stCxn id="53260" idx="2"/>
          </p:cNvCxnSpPr>
          <p:nvPr/>
        </p:nvCxnSpPr>
        <p:spPr bwMode="auto">
          <a:xfrm rot="16200000" flipH="1">
            <a:off x="1056482" y="4844574"/>
            <a:ext cx="157162" cy="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53334" name="Right Arrow 248"/>
          <p:cNvSpPr>
            <a:spLocks noChangeArrowheads="1"/>
          </p:cNvSpPr>
          <p:nvPr/>
        </p:nvSpPr>
        <p:spPr bwMode="auto">
          <a:xfrm flipV="1">
            <a:off x="2193925" y="4723130"/>
            <a:ext cx="1139825" cy="347663"/>
          </a:xfrm>
          <a:prstGeom prst="rightArrow">
            <a:avLst>
              <a:gd name="adj1" fmla="val 50000"/>
              <a:gd name="adj2" fmla="val 50013"/>
            </a:avLst>
          </a:prstGeom>
          <a:solidFill>
            <a:schemeClr val="bg1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lIns="63500" tIns="0" rIns="64800" bIns="0"/>
          <a:lstStyle/>
          <a:p>
            <a:pPr>
              <a:spcBef>
                <a:spcPct val="20000"/>
              </a:spcBef>
              <a:spcAft>
                <a:spcPct val="20000"/>
              </a:spcAft>
              <a:buSzPct val="90000"/>
            </a:pPr>
            <a:endParaRPr lang="en-US"/>
          </a:p>
        </p:txBody>
      </p:sp>
      <p:sp>
        <p:nvSpPr>
          <p:cNvPr id="53335" name="Rectangle 62"/>
          <p:cNvSpPr>
            <a:spLocks noChangeArrowheads="1"/>
          </p:cNvSpPr>
          <p:nvPr/>
        </p:nvSpPr>
        <p:spPr bwMode="auto">
          <a:xfrm>
            <a:off x="676275" y="5429568"/>
            <a:ext cx="900113" cy="18097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SP: 70%</a:t>
            </a:r>
          </a:p>
        </p:txBody>
      </p:sp>
      <p:sp>
        <p:nvSpPr>
          <p:cNvPr id="53336" name="Rectangle 65"/>
          <p:cNvSpPr>
            <a:spLocks noChangeArrowheads="1"/>
          </p:cNvSpPr>
          <p:nvPr/>
        </p:nvSpPr>
        <p:spPr bwMode="auto">
          <a:xfrm>
            <a:off x="2128838" y="5448618"/>
            <a:ext cx="898525" cy="18256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SP: 95%</a:t>
            </a:r>
          </a:p>
        </p:txBody>
      </p:sp>
      <p:sp>
        <p:nvSpPr>
          <p:cNvPr id="53337" name="Rectangle 68"/>
          <p:cNvSpPr>
            <a:spLocks noChangeArrowheads="1"/>
          </p:cNvSpPr>
          <p:nvPr/>
        </p:nvSpPr>
        <p:spPr bwMode="auto">
          <a:xfrm>
            <a:off x="3581400" y="5448618"/>
            <a:ext cx="898525" cy="18256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SP: 65%</a:t>
            </a:r>
          </a:p>
        </p:txBody>
      </p:sp>
      <p:sp>
        <p:nvSpPr>
          <p:cNvPr id="53338" name="Rectangle 71"/>
          <p:cNvSpPr>
            <a:spLocks noChangeArrowheads="1"/>
          </p:cNvSpPr>
          <p:nvPr/>
        </p:nvSpPr>
        <p:spPr bwMode="auto">
          <a:xfrm>
            <a:off x="5033963" y="5448618"/>
            <a:ext cx="898525" cy="18256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SP: 95%</a:t>
            </a:r>
          </a:p>
        </p:txBody>
      </p:sp>
      <p:sp>
        <p:nvSpPr>
          <p:cNvPr id="53339" name="Rectangle 74"/>
          <p:cNvSpPr>
            <a:spLocks noChangeArrowheads="1"/>
          </p:cNvSpPr>
          <p:nvPr/>
        </p:nvSpPr>
        <p:spPr bwMode="auto">
          <a:xfrm>
            <a:off x="6484938" y="5448618"/>
            <a:ext cx="900112" cy="18256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SP: 99%</a:t>
            </a:r>
          </a:p>
        </p:txBody>
      </p:sp>
      <p:sp>
        <p:nvSpPr>
          <p:cNvPr id="53340" name="Rectangle 74"/>
          <p:cNvSpPr>
            <a:spLocks noChangeArrowheads="1"/>
          </p:cNvSpPr>
          <p:nvPr/>
        </p:nvSpPr>
        <p:spPr bwMode="auto">
          <a:xfrm>
            <a:off x="7929563" y="5454968"/>
            <a:ext cx="900112" cy="18256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SP: 80%</a:t>
            </a:r>
          </a:p>
        </p:txBody>
      </p:sp>
      <p:sp>
        <p:nvSpPr>
          <p:cNvPr id="53341" name="Rectangle 62"/>
          <p:cNvSpPr>
            <a:spLocks noChangeArrowheads="1"/>
          </p:cNvSpPr>
          <p:nvPr/>
        </p:nvSpPr>
        <p:spPr bwMode="auto">
          <a:xfrm>
            <a:off x="3889375" y="1954530"/>
            <a:ext cx="1601788" cy="18573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Approx 45000 apps/month</a:t>
            </a:r>
          </a:p>
        </p:txBody>
      </p:sp>
      <p:sp>
        <p:nvSpPr>
          <p:cNvPr id="53342" name="Rectangle 64"/>
          <p:cNvSpPr>
            <a:spLocks noChangeArrowheads="1"/>
          </p:cNvSpPr>
          <p:nvPr/>
        </p:nvSpPr>
        <p:spPr bwMode="auto">
          <a:xfrm>
            <a:off x="3889375" y="2143443"/>
            <a:ext cx="1601788" cy="185737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60% SB 30% FD 10% CA</a:t>
            </a:r>
          </a:p>
        </p:txBody>
      </p:sp>
      <p:sp>
        <p:nvSpPr>
          <p:cNvPr id="53343" name="Rectangle 62"/>
          <p:cNvSpPr>
            <a:spLocks noChangeArrowheads="1"/>
          </p:cNvSpPr>
          <p:nvPr/>
        </p:nvSpPr>
        <p:spPr bwMode="auto">
          <a:xfrm>
            <a:off x="2674938" y="1497330"/>
            <a:ext cx="900112" cy="18097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30% FD</a:t>
            </a:r>
          </a:p>
        </p:txBody>
      </p:sp>
      <p:sp>
        <p:nvSpPr>
          <p:cNvPr id="53344" name="Rectangle 64"/>
          <p:cNvSpPr>
            <a:spLocks noChangeArrowheads="1"/>
          </p:cNvSpPr>
          <p:nvPr/>
        </p:nvSpPr>
        <p:spPr bwMode="auto">
          <a:xfrm>
            <a:off x="2674938" y="1686243"/>
            <a:ext cx="900112" cy="180975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45720" rIns="45720" anchor="ctr"/>
          <a:lstStyle/>
          <a:p>
            <a:pPr>
              <a:buSzPct val="90000"/>
            </a:pPr>
            <a:r>
              <a:rPr lang="en-US" sz="1000"/>
              <a:t>10% CA</a:t>
            </a:r>
          </a:p>
        </p:txBody>
      </p:sp>
      <p:sp>
        <p:nvSpPr>
          <p:cNvPr id="53345" name="TextBox 61"/>
          <p:cNvSpPr txBox="1">
            <a:spLocks noChangeArrowheads="1"/>
          </p:cNvSpPr>
          <p:nvPr/>
        </p:nvSpPr>
        <p:spPr bwMode="auto">
          <a:xfrm>
            <a:off x="3865563" y="3175318"/>
            <a:ext cx="760412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900"/>
              <a:t>MIS</a:t>
            </a:r>
          </a:p>
        </p:txBody>
      </p:sp>
      <p:sp>
        <p:nvSpPr>
          <p:cNvPr id="53346" name="TextBox 61"/>
          <p:cNvSpPr txBox="1">
            <a:spLocks noChangeArrowheads="1"/>
          </p:cNvSpPr>
          <p:nvPr/>
        </p:nvSpPr>
        <p:spPr bwMode="auto">
          <a:xfrm>
            <a:off x="4989513" y="3157855"/>
            <a:ext cx="76041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900"/>
              <a:t>MIS</a:t>
            </a:r>
          </a:p>
        </p:txBody>
      </p:sp>
      <p:cxnSp>
        <p:nvCxnSpPr>
          <p:cNvPr id="129" name="Straight Arrow Connector 196"/>
          <p:cNvCxnSpPr>
            <a:cxnSpLocks noChangeShapeType="1"/>
          </p:cNvCxnSpPr>
          <p:nvPr/>
        </p:nvCxnSpPr>
        <p:spPr bwMode="auto">
          <a:xfrm rot="10800000">
            <a:off x="5002045" y="6464618"/>
            <a:ext cx="527219" cy="247332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132" name="Straight Arrow Connector 196"/>
          <p:cNvCxnSpPr>
            <a:cxnSpLocks noChangeShapeType="1"/>
          </p:cNvCxnSpPr>
          <p:nvPr/>
        </p:nvCxnSpPr>
        <p:spPr bwMode="auto">
          <a:xfrm rot="10800000">
            <a:off x="2654045" y="6331258"/>
            <a:ext cx="527219" cy="247332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133" name="TextBox 61"/>
          <p:cNvSpPr txBox="1">
            <a:spLocks noChangeArrowheads="1"/>
          </p:cNvSpPr>
          <p:nvPr/>
        </p:nvSpPr>
        <p:spPr bwMode="auto">
          <a:xfrm>
            <a:off x="3092619" y="6550025"/>
            <a:ext cx="14523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 dirty="0" smtClean="0"/>
              <a:t>Value Added time</a:t>
            </a:r>
            <a:endParaRPr lang="en-US" sz="1200" dirty="0"/>
          </a:p>
        </p:txBody>
      </p:sp>
      <p:sp>
        <p:nvSpPr>
          <p:cNvPr id="134" name="TextBox 61"/>
          <p:cNvSpPr txBox="1">
            <a:spLocks noChangeArrowheads="1"/>
          </p:cNvSpPr>
          <p:nvPr/>
        </p:nvSpPr>
        <p:spPr bwMode="auto">
          <a:xfrm>
            <a:off x="5438850" y="6564633"/>
            <a:ext cx="10460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spcAft>
                <a:spcPct val="20000"/>
              </a:spcAft>
              <a:buSzPct val="90000"/>
            </a:pPr>
            <a:r>
              <a:rPr lang="en-US" sz="1200" dirty="0" smtClean="0"/>
              <a:t>Wait time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CURRENT_COLOR_STATUS" val="1"/>
  <p:tag name="ORIGINAL_COLOR_LIST14" val="1129059;16777215;1069452;7119555;9944533;12901095;14871795;1129059"/>
  <p:tag name="ORIGINAL_COLOR_LIST13" val="7119555;1129059;1069452;7119555;9944533;12901095;14871795;16777215"/>
  <p:tag name="ORIGINAL_COLOR_LIST12" val="38865;16777215;113639;55039;6744312;10088443;13432829;38865"/>
  <p:tag name="ORIGINAL_COLOR_LIST11" val="55039;38865;113639;55039;6744312;10088443;13432829;16777215"/>
  <p:tag name="ORIGINAL_COLOR_LIST10" val="677022;16777215;20948;29438;6728446;10078207;13427711;677022"/>
  <p:tag name="ORIGINAL_COLOR_LIST9" val="29438;677022;20948;29438;6728446;10078207;13427711;16777215"/>
  <p:tag name="ORIGINAL_COLOR_LIST8" val="1339504;16777215;40077;904367;7266511;10087391;13628911;1339504"/>
  <p:tag name="ORIGINAL_COLOR_LIST7" val="904367;1339504;40077;904367;7266511;10087391;13628911;16777215"/>
  <p:tag name="ORIGINAL_COLOR_LIST6" val="7489850;16777215;10905126;14002237;15125387;15654065;16248536;7489850"/>
  <p:tag name="ORIGINAL_COLOR_LIST5" val="14002237;7489850;10905126;14002237;15125387;15654065;16248536;16777215"/>
  <p:tag name="ORIGINAL_COLOR_LIST4" val="1184027;16777215;4342358;10002346;12699084;14080477;15396078;1184027"/>
  <p:tag name="ORIGINAL_COLOR_LIST3" val="10002346;1184027;4342358;10002346;12699084;14080477;15396078;16777215"/>
  <p:tag name="ORIGINAL_COLOR_LIST2" val="1313403;16777215;591295;3292667;8686589;11383293;14080254;1313403"/>
  <p:tag name="ORIGINAL_COLOR_LIST1" val="3292667;1313403;591295;3292667;8686589;11383293;14080254;16777215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heme/theme1.xml><?xml version="1.0" encoding="utf-8"?>
<a:theme xmlns:a="http://schemas.openxmlformats.org/drawingml/2006/main" name="tb4_onscreen_v2.1">
  <a:themeElements>
    <a:clrScheme name="tb4_onscreen_v2.1 1">
      <a:dk1>
        <a:srgbClr val="7B0A14"/>
      </a:dk1>
      <a:lt1>
        <a:srgbClr val="FFFFFF"/>
      </a:lt1>
      <a:dk2>
        <a:srgbClr val="FB3D32"/>
      </a:dk2>
      <a:lt2>
        <a:srgbClr val="BF0509"/>
      </a:lt2>
      <a:accent1>
        <a:srgbClr val="FD8B84"/>
      </a:accent1>
      <a:accent2>
        <a:srgbClr val="FDB1AD"/>
      </a:accent2>
      <a:accent3>
        <a:srgbClr val="FFFFFF"/>
      </a:accent3>
      <a:accent4>
        <a:srgbClr val="68070F"/>
      </a:accent4>
      <a:accent5>
        <a:srgbClr val="FEC4C2"/>
      </a:accent5>
      <a:accent6>
        <a:srgbClr val="E5A09C"/>
      </a:accent6>
      <a:hlink>
        <a:srgbClr val="FED8D6"/>
      </a:hlink>
      <a:folHlink>
        <a:srgbClr val="7B0A14"/>
      </a:folHlink>
    </a:clrScheme>
    <a:fontScheme name="tb4_onscreen_v2.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63500" tIns="0" rIns="6480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Pct val="90000"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b4_onscreen_v2.1 1">
        <a:dk1>
          <a:srgbClr val="7B0A14"/>
        </a:dk1>
        <a:lt1>
          <a:srgbClr val="FFFFFF"/>
        </a:lt1>
        <a:dk2>
          <a:srgbClr val="FB3D32"/>
        </a:dk2>
        <a:lt2>
          <a:srgbClr val="BF0509"/>
        </a:lt2>
        <a:accent1>
          <a:srgbClr val="FD8B84"/>
        </a:accent1>
        <a:accent2>
          <a:srgbClr val="FDB1AD"/>
        </a:accent2>
        <a:accent3>
          <a:srgbClr val="FFFFFF"/>
        </a:accent3>
        <a:accent4>
          <a:srgbClr val="68070F"/>
        </a:accent4>
        <a:accent5>
          <a:srgbClr val="FEC4C2"/>
        </a:accent5>
        <a:accent6>
          <a:srgbClr val="E5A09C"/>
        </a:accent6>
        <a:hlink>
          <a:srgbClr val="FED8D6"/>
        </a:hlink>
        <a:folHlink>
          <a:srgbClr val="7B0A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2">
        <a:dk1>
          <a:srgbClr val="FED8D6"/>
        </a:dk1>
        <a:lt1>
          <a:srgbClr val="FFFFFF"/>
        </a:lt1>
        <a:dk2>
          <a:srgbClr val="7B0A14"/>
        </a:dk2>
        <a:lt2>
          <a:srgbClr val="FDB1AD"/>
        </a:lt2>
        <a:accent1>
          <a:srgbClr val="FD8B84"/>
        </a:accent1>
        <a:accent2>
          <a:srgbClr val="FB3D32"/>
        </a:accent2>
        <a:accent3>
          <a:srgbClr val="BFAAAA"/>
        </a:accent3>
        <a:accent4>
          <a:srgbClr val="DADADA"/>
        </a:accent4>
        <a:accent5>
          <a:srgbClr val="FEC4C2"/>
        </a:accent5>
        <a:accent6>
          <a:srgbClr val="E3362C"/>
        </a:accent6>
        <a:hlink>
          <a:srgbClr val="BF0509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3">
        <a:dk1>
          <a:srgbClr val="1B1112"/>
        </a:dk1>
        <a:lt1>
          <a:srgbClr val="FFFFFF"/>
        </a:lt1>
        <a:dk2>
          <a:srgbClr val="AA9F98"/>
        </a:dk2>
        <a:lt2>
          <a:srgbClr val="564242"/>
        </a:lt2>
        <a:accent1>
          <a:srgbClr val="CCC5C1"/>
        </a:accent1>
        <a:accent2>
          <a:srgbClr val="DDD9D6"/>
        </a:accent2>
        <a:accent3>
          <a:srgbClr val="FFFFFF"/>
        </a:accent3>
        <a:accent4>
          <a:srgbClr val="150D0E"/>
        </a:accent4>
        <a:accent5>
          <a:srgbClr val="E2DFDD"/>
        </a:accent5>
        <a:accent6>
          <a:srgbClr val="C8C4C2"/>
        </a:accent6>
        <a:hlink>
          <a:srgbClr val="EEECEA"/>
        </a:hlink>
        <a:folHlink>
          <a:srgbClr val="1B11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4">
        <a:dk1>
          <a:srgbClr val="EEECEA"/>
        </a:dk1>
        <a:lt1>
          <a:srgbClr val="FFFFFF"/>
        </a:lt1>
        <a:dk2>
          <a:srgbClr val="1B1112"/>
        </a:dk2>
        <a:lt2>
          <a:srgbClr val="DDD9D6"/>
        </a:lt2>
        <a:accent1>
          <a:srgbClr val="CCC5C1"/>
        </a:accent1>
        <a:accent2>
          <a:srgbClr val="AA9F98"/>
        </a:accent2>
        <a:accent3>
          <a:srgbClr val="ABAAAA"/>
        </a:accent3>
        <a:accent4>
          <a:srgbClr val="DADADA"/>
        </a:accent4>
        <a:accent5>
          <a:srgbClr val="E2DFDD"/>
        </a:accent5>
        <a:accent6>
          <a:srgbClr val="9A9089"/>
        </a:accent6>
        <a:hlink>
          <a:srgbClr val="564242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5">
        <a:dk1>
          <a:srgbClr val="3A4972"/>
        </a:dk1>
        <a:lt1>
          <a:srgbClr val="FFFFFF"/>
        </a:lt1>
        <a:dk2>
          <a:srgbClr val="3DA8D5"/>
        </a:dk2>
        <a:lt2>
          <a:srgbClr val="2666A6"/>
        </a:lt2>
        <a:accent1>
          <a:srgbClr val="8BCBE6"/>
        </a:accent1>
        <a:accent2>
          <a:srgbClr val="B1DCEE"/>
        </a:accent2>
        <a:accent3>
          <a:srgbClr val="FFFFFF"/>
        </a:accent3>
        <a:accent4>
          <a:srgbClr val="303D60"/>
        </a:accent4>
        <a:accent5>
          <a:srgbClr val="C4E2F0"/>
        </a:accent5>
        <a:accent6>
          <a:srgbClr val="A0C7D8"/>
        </a:accent6>
        <a:hlink>
          <a:srgbClr val="D8EEF7"/>
        </a:hlink>
        <a:folHlink>
          <a:srgbClr val="3A49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6">
        <a:dk1>
          <a:srgbClr val="D8EEF7"/>
        </a:dk1>
        <a:lt1>
          <a:srgbClr val="FFFFFF"/>
        </a:lt1>
        <a:dk2>
          <a:srgbClr val="3A4972"/>
        </a:dk2>
        <a:lt2>
          <a:srgbClr val="B1DCEE"/>
        </a:lt2>
        <a:accent1>
          <a:srgbClr val="8BCBE6"/>
        </a:accent1>
        <a:accent2>
          <a:srgbClr val="3DA8D5"/>
        </a:accent2>
        <a:accent3>
          <a:srgbClr val="AEB1BC"/>
        </a:accent3>
        <a:accent4>
          <a:srgbClr val="DADADA"/>
        </a:accent4>
        <a:accent5>
          <a:srgbClr val="C4E2F0"/>
        </a:accent5>
        <a:accent6>
          <a:srgbClr val="3698C1"/>
        </a:accent6>
        <a:hlink>
          <a:srgbClr val="2666A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7">
        <a:dk1>
          <a:srgbClr val="633A11"/>
        </a:dk1>
        <a:lt1>
          <a:srgbClr val="FFFFFF"/>
        </a:lt1>
        <a:dk2>
          <a:srgbClr val="C3A26C"/>
        </a:dk2>
        <a:lt2>
          <a:srgbClr val="8C5110"/>
        </a:lt2>
        <a:accent1>
          <a:srgbClr val="D5BD97"/>
        </a:accent1>
        <a:accent2>
          <a:srgbClr val="E7DAC4"/>
        </a:accent2>
        <a:accent3>
          <a:srgbClr val="FFFFFF"/>
        </a:accent3>
        <a:accent4>
          <a:srgbClr val="53300D"/>
        </a:accent4>
        <a:accent5>
          <a:srgbClr val="E7DBC9"/>
        </a:accent5>
        <a:accent6>
          <a:srgbClr val="D1C5B1"/>
        </a:accent6>
        <a:hlink>
          <a:srgbClr val="F3ECE2"/>
        </a:hlink>
        <a:folHlink>
          <a:srgbClr val="633A1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8">
        <a:dk1>
          <a:srgbClr val="F3ECE2"/>
        </a:dk1>
        <a:lt1>
          <a:srgbClr val="FFFFFF"/>
        </a:lt1>
        <a:dk2>
          <a:srgbClr val="633A11"/>
        </a:dk2>
        <a:lt2>
          <a:srgbClr val="E7DAC4"/>
        </a:lt2>
        <a:accent1>
          <a:srgbClr val="D5BD97"/>
        </a:accent1>
        <a:accent2>
          <a:srgbClr val="C3A26C"/>
        </a:accent2>
        <a:accent3>
          <a:srgbClr val="B7AEAA"/>
        </a:accent3>
        <a:accent4>
          <a:srgbClr val="DADADA"/>
        </a:accent4>
        <a:accent5>
          <a:srgbClr val="E7DBC9"/>
        </a:accent5>
        <a:accent6>
          <a:srgbClr val="B09261"/>
        </a:accent6>
        <a:hlink>
          <a:srgbClr val="8C511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9">
        <a:dk1>
          <a:srgbClr val="707014"/>
        </a:dk1>
        <a:lt1>
          <a:srgbClr val="FFFFFF"/>
        </a:lt1>
        <a:dk2>
          <a:srgbClr val="AFCC0D"/>
        </a:dk2>
        <a:lt2>
          <a:srgbClr val="8D9C00"/>
        </a:lt2>
        <a:accent1>
          <a:srgbClr val="CFE06E"/>
        </a:accent1>
        <a:accent2>
          <a:srgbClr val="DFEB9E"/>
        </a:accent2>
        <a:accent3>
          <a:srgbClr val="FFFFFF"/>
        </a:accent3>
        <a:accent4>
          <a:srgbClr val="5F5F0F"/>
        </a:accent4>
        <a:accent5>
          <a:srgbClr val="E4EDBA"/>
        </a:accent5>
        <a:accent6>
          <a:srgbClr val="CAD58F"/>
        </a:accent6>
        <a:hlink>
          <a:srgbClr val="EFF5CF"/>
        </a:hlink>
        <a:folHlink>
          <a:srgbClr val="70701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0">
        <a:dk1>
          <a:srgbClr val="EFF5CF"/>
        </a:dk1>
        <a:lt1>
          <a:srgbClr val="FFFFFF"/>
        </a:lt1>
        <a:dk2>
          <a:srgbClr val="707014"/>
        </a:dk2>
        <a:lt2>
          <a:srgbClr val="DFEB9E"/>
        </a:lt2>
        <a:accent1>
          <a:srgbClr val="CFE06E"/>
        </a:accent1>
        <a:accent2>
          <a:srgbClr val="AFCC0D"/>
        </a:accent2>
        <a:accent3>
          <a:srgbClr val="BBBBAA"/>
        </a:accent3>
        <a:accent4>
          <a:srgbClr val="DADADA"/>
        </a:accent4>
        <a:accent5>
          <a:srgbClr val="E4EDBA"/>
        </a:accent5>
        <a:accent6>
          <a:srgbClr val="9EB90B"/>
        </a:accent6>
        <a:hlink>
          <a:srgbClr val="8D9C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b4_onscreen_v2.1 11">
        <a:dk1>
          <a:srgbClr val="9E540A"/>
        </a:dk1>
        <a:lt1>
          <a:srgbClr val="FFFFFF"/>
        </a:lt1>
        <a:dk2>
          <a:srgbClr val="FE7200"/>
        </a:dk2>
        <a:lt2>
          <a:srgbClr val="D4510A"/>
        </a:lt2>
        <a:accent1>
          <a:srgbClr val="FEAA66"/>
        </a:accent1>
        <a:accent2>
          <a:srgbClr val="FFC799"/>
        </a:accent2>
        <a:accent3>
          <a:srgbClr val="FFFFFF"/>
        </a:accent3>
        <a:accent4>
          <a:srgbClr val="864607"/>
        </a:accent4>
        <a:accent5>
          <a:srgbClr val="FED2B8"/>
        </a:accent5>
        <a:accent6>
          <a:srgbClr val="E7B48A"/>
        </a:accent6>
        <a:hlink>
          <a:srgbClr val="FFE3CC"/>
        </a:hlink>
        <a:folHlink>
          <a:srgbClr val="9E54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b4_onscreen_v2.1 12">
        <a:dk1>
          <a:srgbClr val="FFE3CC"/>
        </a:dk1>
        <a:lt1>
          <a:srgbClr val="FFFFFF"/>
        </a:lt1>
        <a:dk2>
          <a:srgbClr val="9E540A"/>
        </a:dk2>
        <a:lt2>
          <a:srgbClr val="FFC799"/>
        </a:lt2>
        <a:accent1>
          <a:srgbClr val="FEAA66"/>
        </a:accent1>
        <a:accent2>
          <a:srgbClr val="FE7200"/>
        </a:accent2>
        <a:accent3>
          <a:srgbClr val="CCB3AA"/>
        </a:accent3>
        <a:accent4>
          <a:srgbClr val="DADADA"/>
        </a:accent4>
        <a:accent5>
          <a:srgbClr val="FED2B8"/>
        </a:accent5>
        <a:accent6>
          <a:srgbClr val="E66700"/>
        </a:accent6>
        <a:hlink>
          <a:srgbClr val="D4510A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wC">
  <a:themeElements>
    <a:clrScheme name="Custom 1">
      <a:dk1>
        <a:srgbClr val="000000"/>
      </a:dk1>
      <a:lt1>
        <a:srgbClr val="FFFFFF"/>
      </a:lt1>
      <a:dk2>
        <a:srgbClr val="3A4972"/>
      </a:dk2>
      <a:lt2>
        <a:srgbClr val="B1DCEE"/>
      </a:lt2>
      <a:accent1>
        <a:srgbClr val="2666A6"/>
      </a:accent1>
      <a:accent2>
        <a:srgbClr val="3DA8D5"/>
      </a:accent2>
      <a:accent3>
        <a:srgbClr val="8BCBE6"/>
      </a:accent3>
      <a:accent4>
        <a:srgbClr val="B1DCEE"/>
      </a:accent4>
      <a:accent5>
        <a:srgbClr val="D8EEF7"/>
      </a:accent5>
      <a:accent6>
        <a:srgbClr val="3A4972"/>
      </a:accent6>
      <a:hlink>
        <a:srgbClr val="3DA8D5"/>
      </a:hlink>
      <a:folHlink>
        <a:srgbClr val="3A49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8875</TotalTime>
  <Words>2326</Words>
  <Application>Microsoft Macintosh PowerPoint</Application>
  <PresentationFormat>On-screen Show (4:3)</PresentationFormat>
  <Paragraphs>386</Paragraphs>
  <Slides>31</Slides>
  <Notes>31</Notes>
  <HiddenSlides>1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tb4_onscreen_v2.1</vt:lpstr>
      <vt:lpstr>1_PwC</vt:lpstr>
      <vt:lpstr>Slide 1</vt:lpstr>
      <vt:lpstr>Agenda</vt:lpstr>
      <vt:lpstr>Objective of Government </vt:lpstr>
      <vt:lpstr>Business system – A collection of processes</vt:lpstr>
      <vt:lpstr>Government Processes – Unique Attributes</vt:lpstr>
      <vt:lpstr>Process Mapping – Understanding how things happen “actually”</vt:lpstr>
      <vt:lpstr>Process Mapping –  Understanding how things happen “actually”</vt:lpstr>
      <vt:lpstr>Types of Process Mapping</vt:lpstr>
      <vt:lpstr>Sample Value Stream Map: Typical Bank’s A/c Opening Unit</vt:lpstr>
      <vt:lpstr>Value Stream Mapping – Where is it used?</vt:lpstr>
      <vt:lpstr>Supplier – Input – Process – Output –  Customer (SIPOC) Map</vt:lpstr>
      <vt:lpstr>Steps in preparing the SIPOC Map </vt:lpstr>
      <vt:lpstr>Illustrative SIPOC Map - Photocopying process</vt:lpstr>
      <vt:lpstr>A typical list of details that will go into each of the elements Savings Bank Account Opening process</vt:lpstr>
      <vt:lpstr>SIPOC Map – Where is it used..</vt:lpstr>
      <vt:lpstr>A typical list of activities that will go into a SIPOC Map Savings Bank Account Opening process</vt:lpstr>
      <vt:lpstr>Flow Diagrams</vt:lpstr>
      <vt:lpstr>Flowcharting: Mapping the process at an activity level</vt:lpstr>
      <vt:lpstr>There are additional flowcharting elements that can also be used if required</vt:lpstr>
      <vt:lpstr>The Four Field mapping template</vt:lpstr>
      <vt:lpstr>The process of ‘Process Mapping’</vt:lpstr>
      <vt:lpstr>Building a process map</vt:lpstr>
      <vt:lpstr>Building a process map… (contd.)</vt:lpstr>
      <vt:lpstr>Building a process map… (contd.)</vt:lpstr>
      <vt:lpstr>Sample process map – Railway Reservation</vt:lpstr>
      <vt:lpstr>Supplementary Information to the flow chart</vt:lpstr>
      <vt:lpstr>Concerns with Flowcharts</vt:lpstr>
      <vt:lpstr>Once the Flowchart has been made, we need to define the Problems, Issues and Expectations (PIE) with the process</vt:lpstr>
      <vt:lpstr>What to do with PIEs?</vt:lpstr>
      <vt:lpstr>Sample Process Map with Problems, Issues &amp; Expectations</vt:lpstr>
      <vt:lpstr>End of Session</vt:lpstr>
    </vt:vector>
  </TitlesOfParts>
  <Company>PricewaterhouseCoopers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None</dc:title>
  <dc:creator/>
  <cp:lastModifiedBy>A K SRINIVAS</cp:lastModifiedBy>
  <cp:revision>796</cp:revision>
  <dcterms:created xsi:type="dcterms:W3CDTF">2014-03-11T09:36:59Z</dcterms:created>
  <dcterms:modified xsi:type="dcterms:W3CDTF">2014-03-11T09:37:14Z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4 template version">
    <vt:r8>4</vt:r8>
  </property>
  <property fmtid="{D5CDD505-2E9C-101B-9397-08002B2CF9AE}" pid="3" name="TB4 template type">
    <vt:lpwstr>Onscreen</vt:lpwstr>
  </property>
</Properties>
</file>